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56" r:id="rId2"/>
    <p:sldId id="257" r:id="rId3"/>
    <p:sldId id="258" r:id="rId4"/>
    <p:sldId id="259" r:id="rId5"/>
    <p:sldId id="260" r:id="rId6"/>
    <p:sldId id="261" r:id="rId7"/>
    <p:sldId id="262" r:id="rId8"/>
    <p:sldId id="263" r:id="rId9"/>
    <p:sldId id="264" r:id="rId10"/>
    <p:sldId id="266" r:id="rId11"/>
    <p:sldId id="267" r:id="rId12"/>
    <p:sldId id="269"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Varsayılan Bölüm" id="{984D75D8-6698-46A7-BD22-81E5282E8965}">
          <p14:sldIdLst>
            <p14:sldId id="256"/>
            <p14:sldId id="257"/>
            <p14:sldId id="258"/>
            <p14:sldId id="259"/>
            <p14:sldId id="260"/>
            <p14:sldId id="261"/>
            <p14:sldId id="262"/>
            <p14:sldId id="263"/>
            <p14:sldId id="264"/>
            <p14:sldId id="266"/>
            <p14:sldId id="267"/>
            <p14:sldId id="269"/>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2B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946" y="154"/>
      </p:cViewPr>
      <p:guideLst/>
    </p:cSldViewPr>
  </p:slideViewPr>
  <p:notesTextViewPr>
    <p:cViewPr>
      <p:scale>
        <a:sx n="1" d="1"/>
        <a:sy n="1" d="1"/>
      </p:scale>
      <p:origin x="0" y="0"/>
    </p:cViewPr>
  </p:notesTextViewPr>
  <p:sorterViewPr>
    <p:cViewPr>
      <p:scale>
        <a:sx n="100" d="100"/>
        <a:sy n="100" d="100"/>
      </p:scale>
      <p:origin x="0" y="-629"/>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tr-TR"/>
              <a:t>Asıl başlık stilini düzenlemek için tıklayın</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FF6D58F6-FF9D-4D83-9779-202D83BB9ABA}" type="datetimeFigureOut">
              <a:rPr lang="tr-TR" smtClean="0"/>
              <a:t>13.01.2026</a:t>
            </a:fld>
            <a:endParaRPr lang="tr-TR"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tr-TR"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C4E6B3C-A83A-402E-BB51-FD72C050B726}" type="slidenum">
              <a:rPr lang="tr-TR" smtClean="0"/>
              <a:t>‹#›</a:t>
            </a:fld>
            <a:endParaRPr lang="tr-TR"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dirty="0"/>
          </a:p>
        </p:txBody>
      </p:sp>
    </p:spTree>
    <p:extLst>
      <p:ext uri="{BB962C8B-B14F-4D97-AF65-F5344CB8AC3E}">
        <p14:creationId xmlns:p14="http://schemas.microsoft.com/office/powerpoint/2010/main" val="31877871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FF6D58F6-FF9D-4D83-9779-202D83BB9ABA}" type="datetimeFigureOut">
              <a:rPr lang="tr-TR" smtClean="0"/>
              <a:t>13.01.2026</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6C4E6B3C-A83A-402E-BB51-FD72C050B726}" type="slidenum">
              <a:rPr lang="tr-TR" smtClean="0"/>
              <a:t>‹#›</a:t>
            </a:fld>
            <a:endParaRPr lang="tr-TR" dirty="0"/>
          </a:p>
        </p:txBody>
      </p:sp>
    </p:spTree>
    <p:extLst>
      <p:ext uri="{BB962C8B-B14F-4D97-AF65-F5344CB8AC3E}">
        <p14:creationId xmlns:p14="http://schemas.microsoft.com/office/powerpoint/2010/main" val="418972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FF6D58F6-FF9D-4D83-9779-202D83BB9ABA}" type="datetimeFigureOut">
              <a:rPr lang="tr-TR" smtClean="0"/>
              <a:t>13.01.2026</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6C4E6B3C-A83A-402E-BB51-FD72C050B726}" type="slidenum">
              <a:rPr lang="tr-TR" smtClean="0"/>
              <a:t>‹#›</a:t>
            </a:fld>
            <a:endParaRPr lang="tr-TR" dirty="0"/>
          </a:p>
        </p:txBody>
      </p:sp>
    </p:spTree>
    <p:extLst>
      <p:ext uri="{BB962C8B-B14F-4D97-AF65-F5344CB8AC3E}">
        <p14:creationId xmlns:p14="http://schemas.microsoft.com/office/powerpoint/2010/main" val="3106743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FF6D58F6-FF9D-4D83-9779-202D83BB9ABA}" type="datetimeFigureOut">
              <a:rPr lang="tr-TR" smtClean="0"/>
              <a:t>13.01.2026</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6C4E6B3C-A83A-402E-BB51-FD72C050B726}" type="slidenum">
              <a:rPr lang="tr-TR" smtClean="0"/>
              <a:t>‹#›</a:t>
            </a:fld>
            <a:endParaRPr lang="tr-TR" dirty="0"/>
          </a:p>
        </p:txBody>
      </p:sp>
    </p:spTree>
    <p:extLst>
      <p:ext uri="{BB962C8B-B14F-4D97-AF65-F5344CB8AC3E}">
        <p14:creationId xmlns:p14="http://schemas.microsoft.com/office/powerpoint/2010/main" val="1264027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FF6D58F6-FF9D-4D83-9779-202D83BB9ABA}" type="datetimeFigureOut">
              <a:rPr lang="tr-TR" smtClean="0"/>
              <a:t>13.01.2026</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6C4E6B3C-A83A-402E-BB51-FD72C050B726}" type="slidenum">
              <a:rPr lang="tr-TR" smtClean="0"/>
              <a:t>‹#›</a:t>
            </a:fld>
            <a:endParaRPr lang="tr-TR"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dirty="0"/>
          </a:p>
        </p:txBody>
      </p:sp>
    </p:spTree>
    <p:extLst>
      <p:ext uri="{BB962C8B-B14F-4D97-AF65-F5344CB8AC3E}">
        <p14:creationId xmlns:p14="http://schemas.microsoft.com/office/powerpoint/2010/main" val="2435223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FF6D58F6-FF9D-4D83-9779-202D83BB9ABA}" type="datetimeFigureOut">
              <a:rPr lang="tr-TR" smtClean="0"/>
              <a:t>13.01.2026</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6C4E6B3C-A83A-402E-BB51-FD72C050B726}" type="slidenum">
              <a:rPr lang="tr-TR" smtClean="0"/>
              <a:t>‹#›</a:t>
            </a:fld>
            <a:endParaRPr lang="tr-TR" dirty="0"/>
          </a:p>
        </p:txBody>
      </p:sp>
    </p:spTree>
    <p:extLst>
      <p:ext uri="{BB962C8B-B14F-4D97-AF65-F5344CB8AC3E}">
        <p14:creationId xmlns:p14="http://schemas.microsoft.com/office/powerpoint/2010/main" val="2665519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tr-TR"/>
              <a:t>Asıl metin stillerini düzenlemek için tıklayın</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FF6D58F6-FF9D-4D83-9779-202D83BB9ABA}" type="datetimeFigureOut">
              <a:rPr lang="tr-TR" smtClean="0"/>
              <a:t>13.01.2026</a:t>
            </a:fld>
            <a:endParaRPr lang="tr-TR" dirty="0"/>
          </a:p>
        </p:txBody>
      </p:sp>
      <p:sp>
        <p:nvSpPr>
          <p:cNvPr id="8" name="Footer Placeholder 7"/>
          <p:cNvSpPr>
            <a:spLocks noGrp="1"/>
          </p:cNvSpPr>
          <p:nvPr>
            <p:ph type="ftr" sz="quarter" idx="11"/>
          </p:nvPr>
        </p:nvSpPr>
        <p:spPr/>
        <p:txBody>
          <a:bodyPr/>
          <a:lstStyle/>
          <a:p>
            <a:endParaRPr lang="tr-TR" dirty="0"/>
          </a:p>
        </p:txBody>
      </p:sp>
      <p:sp>
        <p:nvSpPr>
          <p:cNvPr id="9" name="Slide Number Placeholder 8"/>
          <p:cNvSpPr>
            <a:spLocks noGrp="1"/>
          </p:cNvSpPr>
          <p:nvPr>
            <p:ph type="sldNum" sz="quarter" idx="12"/>
          </p:nvPr>
        </p:nvSpPr>
        <p:spPr/>
        <p:txBody>
          <a:bodyPr/>
          <a:lstStyle/>
          <a:p>
            <a:fld id="{6C4E6B3C-A83A-402E-BB51-FD72C050B726}" type="slidenum">
              <a:rPr lang="tr-TR" smtClean="0"/>
              <a:t>‹#›</a:t>
            </a:fld>
            <a:endParaRPr lang="tr-TR" dirty="0"/>
          </a:p>
        </p:txBody>
      </p:sp>
    </p:spTree>
    <p:extLst>
      <p:ext uri="{BB962C8B-B14F-4D97-AF65-F5344CB8AC3E}">
        <p14:creationId xmlns:p14="http://schemas.microsoft.com/office/powerpoint/2010/main" val="2767618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FF6D58F6-FF9D-4D83-9779-202D83BB9ABA}" type="datetimeFigureOut">
              <a:rPr lang="tr-TR" smtClean="0"/>
              <a:t>13.01.2026</a:t>
            </a:fld>
            <a:endParaRPr lang="tr-TR" dirty="0"/>
          </a:p>
        </p:txBody>
      </p:sp>
      <p:sp>
        <p:nvSpPr>
          <p:cNvPr id="4" name="Footer Placeholder 3"/>
          <p:cNvSpPr>
            <a:spLocks noGrp="1"/>
          </p:cNvSpPr>
          <p:nvPr>
            <p:ph type="ftr" sz="quarter" idx="11"/>
          </p:nvPr>
        </p:nvSpPr>
        <p:spPr/>
        <p:txBody>
          <a:bodyPr/>
          <a:lstStyle/>
          <a:p>
            <a:endParaRPr lang="tr-TR" dirty="0"/>
          </a:p>
        </p:txBody>
      </p:sp>
      <p:sp>
        <p:nvSpPr>
          <p:cNvPr id="5" name="Slide Number Placeholder 4"/>
          <p:cNvSpPr>
            <a:spLocks noGrp="1"/>
          </p:cNvSpPr>
          <p:nvPr>
            <p:ph type="sldNum" sz="quarter" idx="12"/>
          </p:nvPr>
        </p:nvSpPr>
        <p:spPr/>
        <p:txBody>
          <a:bodyPr/>
          <a:lstStyle/>
          <a:p>
            <a:fld id="{6C4E6B3C-A83A-402E-BB51-FD72C050B726}" type="slidenum">
              <a:rPr lang="tr-TR" smtClean="0"/>
              <a:t>‹#›</a:t>
            </a:fld>
            <a:endParaRPr lang="tr-TR" dirty="0"/>
          </a:p>
        </p:txBody>
      </p:sp>
    </p:spTree>
    <p:extLst>
      <p:ext uri="{BB962C8B-B14F-4D97-AF65-F5344CB8AC3E}">
        <p14:creationId xmlns:p14="http://schemas.microsoft.com/office/powerpoint/2010/main" val="3529236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6D58F6-FF9D-4D83-9779-202D83BB9ABA}" type="datetimeFigureOut">
              <a:rPr lang="tr-TR" smtClean="0"/>
              <a:t>13.01.2026</a:t>
            </a:fld>
            <a:endParaRPr lang="tr-TR" dirty="0"/>
          </a:p>
        </p:txBody>
      </p:sp>
      <p:sp>
        <p:nvSpPr>
          <p:cNvPr id="3" name="Footer Placeholder 2"/>
          <p:cNvSpPr>
            <a:spLocks noGrp="1"/>
          </p:cNvSpPr>
          <p:nvPr>
            <p:ph type="ftr" sz="quarter" idx="11"/>
          </p:nvPr>
        </p:nvSpPr>
        <p:spPr/>
        <p:txBody>
          <a:bodyPr/>
          <a:lstStyle/>
          <a:p>
            <a:endParaRPr lang="tr-TR" dirty="0"/>
          </a:p>
        </p:txBody>
      </p:sp>
      <p:sp>
        <p:nvSpPr>
          <p:cNvPr id="4" name="Slide Number Placeholder 3"/>
          <p:cNvSpPr>
            <a:spLocks noGrp="1"/>
          </p:cNvSpPr>
          <p:nvPr>
            <p:ph type="sldNum" sz="quarter" idx="12"/>
          </p:nvPr>
        </p:nvSpPr>
        <p:spPr/>
        <p:txBody>
          <a:bodyPr/>
          <a:lstStyle/>
          <a:p>
            <a:fld id="{6C4E6B3C-A83A-402E-BB51-FD72C050B726}" type="slidenum">
              <a:rPr lang="tr-TR" smtClean="0"/>
              <a:t>‹#›</a:t>
            </a:fld>
            <a:endParaRPr lang="tr-TR" dirty="0"/>
          </a:p>
        </p:txBody>
      </p:sp>
    </p:spTree>
    <p:extLst>
      <p:ext uri="{BB962C8B-B14F-4D97-AF65-F5344CB8AC3E}">
        <p14:creationId xmlns:p14="http://schemas.microsoft.com/office/powerpoint/2010/main" val="1077535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tr-TR"/>
              <a:t>Asıl başlık stilini düzenlemek için tıklayın</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FF6D58F6-FF9D-4D83-9779-202D83BB9ABA}" type="datetimeFigureOut">
              <a:rPr lang="tr-TR" smtClean="0"/>
              <a:t>13.01.2026</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6C4E6B3C-A83A-402E-BB51-FD72C050B726}" type="slidenum">
              <a:rPr lang="tr-TR" smtClean="0"/>
              <a:t>‹#›</a:t>
            </a:fld>
            <a:endParaRPr lang="tr-TR" dirty="0"/>
          </a:p>
        </p:txBody>
      </p:sp>
    </p:spTree>
    <p:extLst>
      <p:ext uri="{BB962C8B-B14F-4D97-AF65-F5344CB8AC3E}">
        <p14:creationId xmlns:p14="http://schemas.microsoft.com/office/powerpoint/2010/main" val="2807944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dirty="0"/>
          </a:p>
        </p:txBody>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dirty="0"/>
              <a:t>Resim eklemek için simgeye tıklayın</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FF6D58F6-FF9D-4D83-9779-202D83BB9ABA}" type="datetimeFigureOut">
              <a:rPr lang="tr-TR" smtClean="0"/>
              <a:t>13.01.2026</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6C4E6B3C-A83A-402E-BB51-FD72C050B726}" type="slidenum">
              <a:rPr lang="tr-TR" smtClean="0"/>
              <a:t>‹#›</a:t>
            </a:fld>
            <a:endParaRPr lang="tr-TR" dirty="0"/>
          </a:p>
        </p:txBody>
      </p:sp>
    </p:spTree>
    <p:extLst>
      <p:ext uri="{BB962C8B-B14F-4D97-AF65-F5344CB8AC3E}">
        <p14:creationId xmlns:p14="http://schemas.microsoft.com/office/powerpoint/2010/main" val="3671333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dirty="0"/>
          </a:p>
        </p:txBody>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FF6D58F6-FF9D-4D83-9779-202D83BB9ABA}" type="datetimeFigureOut">
              <a:rPr lang="tr-TR" smtClean="0"/>
              <a:t>13.01.2026</a:t>
            </a:fld>
            <a:endParaRPr lang="tr-TR"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tr-TR"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C4E6B3C-A83A-402E-BB51-FD72C050B726}" type="slidenum">
              <a:rPr lang="tr-TR" smtClean="0"/>
              <a:t>‹#›</a:t>
            </a:fld>
            <a:endParaRPr lang="tr-TR" dirty="0"/>
          </a:p>
        </p:txBody>
      </p:sp>
    </p:spTree>
    <p:extLst>
      <p:ext uri="{BB962C8B-B14F-4D97-AF65-F5344CB8AC3E}">
        <p14:creationId xmlns:p14="http://schemas.microsoft.com/office/powerpoint/2010/main" val="1787772579"/>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Resim 8" descr="metin, ekran görüntüsü, multimedya yazılımı, multimedya içeren bir resim">
            <a:extLst>
              <a:ext uri="{FF2B5EF4-FFF2-40B4-BE49-F238E27FC236}">
                <a16:creationId xmlns:a16="http://schemas.microsoft.com/office/drawing/2014/main" id="{0C6DA9FB-3C19-E1B2-0876-78F0538EA289}"/>
              </a:ext>
            </a:extLst>
          </p:cNvPr>
          <p:cNvPicPr>
            <a:picLocks noChangeAspect="1"/>
          </p:cNvPicPr>
          <p:nvPr/>
        </p:nvPicPr>
        <p:blipFill>
          <a:blip r:embed="rId2">
            <a:alphaModFix amt="5000"/>
            <a:extLst>
              <a:ext uri="{BEBA8EAE-BF5A-486C-A8C5-ECC9F3942E4B}">
                <a14:imgProps xmlns:a14="http://schemas.microsoft.com/office/drawing/2010/main">
                  <a14:imgLayer r:embed="rId3">
                    <a14:imgEffect>
                      <a14:sharpenSoften amount="1000"/>
                    </a14:imgEffect>
                    <a14:imgEffect>
                      <a14:brightnessContrast bright="4000"/>
                    </a14:imgEffect>
                  </a14:imgLayer>
                </a14:imgProps>
              </a:ext>
            </a:extLst>
          </a:blip>
          <a:stretch>
            <a:fillRect/>
          </a:stretch>
        </p:blipFill>
        <p:spPr>
          <a:xfrm>
            <a:off x="-894105" y="568961"/>
            <a:ext cx="13086106" cy="6289040"/>
          </a:xfrm>
          <a:prstGeom prst="rect">
            <a:avLst/>
          </a:prstGeom>
          <a:effectLst>
            <a:glow>
              <a:schemeClr val="accent1">
                <a:alpha val="94000"/>
              </a:schemeClr>
            </a:glow>
            <a:outerShdw blurRad="50800" dist="50800" dir="5400000" algn="ctr" rotWithShape="0">
              <a:srgbClr val="000000"/>
            </a:outerShdw>
          </a:effectLst>
        </p:spPr>
      </p:pic>
      <p:sp>
        <p:nvSpPr>
          <p:cNvPr id="4" name="Dikdörtgen 3">
            <a:extLst>
              <a:ext uri="{FF2B5EF4-FFF2-40B4-BE49-F238E27FC236}">
                <a16:creationId xmlns:a16="http://schemas.microsoft.com/office/drawing/2014/main" id="{A51AB28E-113E-16C1-C8F7-F0D621CFA918}"/>
              </a:ext>
            </a:extLst>
          </p:cNvPr>
          <p:cNvSpPr/>
          <p:nvPr/>
        </p:nvSpPr>
        <p:spPr>
          <a:xfrm>
            <a:off x="755103" y="371620"/>
            <a:ext cx="8103762" cy="1200329"/>
          </a:xfrm>
          <a:prstGeom prst="rect">
            <a:avLst/>
          </a:prstGeom>
          <a:noFill/>
        </p:spPr>
        <p:txBody>
          <a:bodyPr wrap="square" lIns="91440" tIns="45720" rIns="91440" bIns="45720">
            <a:spAutoFit/>
          </a:bodyPr>
          <a:lstStyle/>
          <a:p>
            <a:pPr algn="ctr"/>
            <a:r>
              <a:rPr lang="tr-TR" sz="7200" b="0" cap="none" spc="0" dirty="0">
                <a:ln w="0"/>
                <a:effectLst>
                  <a:outerShdw blurRad="38100" dist="25400" dir="5400000" algn="ctr" rotWithShape="0">
                    <a:srgbClr val="6E747A">
                      <a:alpha val="43000"/>
                    </a:srgbClr>
                  </a:outerShdw>
                </a:effectLst>
              </a:rPr>
              <a:t>GODOT ENGİNE</a:t>
            </a:r>
          </a:p>
        </p:txBody>
      </p:sp>
      <p:sp>
        <p:nvSpPr>
          <p:cNvPr id="5" name="Metin kutusu 4">
            <a:extLst>
              <a:ext uri="{FF2B5EF4-FFF2-40B4-BE49-F238E27FC236}">
                <a16:creationId xmlns:a16="http://schemas.microsoft.com/office/drawing/2014/main" id="{F686F46E-BDC5-63C9-9F35-E2767E972F9F}"/>
              </a:ext>
            </a:extLst>
          </p:cNvPr>
          <p:cNvSpPr txBox="1"/>
          <p:nvPr/>
        </p:nvSpPr>
        <p:spPr>
          <a:xfrm>
            <a:off x="1052052" y="1887794"/>
            <a:ext cx="8190271" cy="830997"/>
          </a:xfrm>
          <a:prstGeom prst="rect">
            <a:avLst/>
          </a:prstGeom>
          <a:noFill/>
        </p:spPr>
        <p:txBody>
          <a:bodyPr wrap="square" rtlCol="0">
            <a:spAutoFit/>
          </a:bodyPr>
          <a:lstStyle/>
          <a:p>
            <a:r>
              <a:rPr lang="tr-TR" sz="2400" dirty="0"/>
              <a:t>Godot Engine C#, Python gibi diller aracılığıyla kod yazabildiğiniz bir oyun motorudur.</a:t>
            </a:r>
          </a:p>
        </p:txBody>
      </p:sp>
      <p:sp>
        <p:nvSpPr>
          <p:cNvPr id="6" name="Metin kutusu 5">
            <a:extLst>
              <a:ext uri="{FF2B5EF4-FFF2-40B4-BE49-F238E27FC236}">
                <a16:creationId xmlns:a16="http://schemas.microsoft.com/office/drawing/2014/main" id="{7B3C2C16-2EE7-5FE1-524E-5C6C2DBB9AB3}"/>
              </a:ext>
            </a:extLst>
          </p:cNvPr>
          <p:cNvSpPr txBox="1"/>
          <p:nvPr/>
        </p:nvSpPr>
        <p:spPr>
          <a:xfrm>
            <a:off x="1052053" y="2880852"/>
            <a:ext cx="6194322" cy="1200329"/>
          </a:xfrm>
          <a:prstGeom prst="rect">
            <a:avLst/>
          </a:prstGeom>
          <a:noFill/>
        </p:spPr>
        <p:txBody>
          <a:bodyPr wrap="square" rtlCol="0">
            <a:spAutoFit/>
          </a:bodyPr>
          <a:lstStyle/>
          <a:p>
            <a:r>
              <a:rPr lang="tr-TR" sz="2400" dirty="0"/>
              <a:t>Oyun motorları oyun yapmak için gerekli alt yapıyı oluşturur ve bir çok çeşidi vardır.</a:t>
            </a:r>
          </a:p>
        </p:txBody>
      </p:sp>
      <p:sp>
        <p:nvSpPr>
          <p:cNvPr id="7" name="Metin kutusu 6">
            <a:extLst>
              <a:ext uri="{FF2B5EF4-FFF2-40B4-BE49-F238E27FC236}">
                <a16:creationId xmlns:a16="http://schemas.microsoft.com/office/drawing/2014/main" id="{0507AB9A-18CF-927F-897B-624555B07FE1}"/>
              </a:ext>
            </a:extLst>
          </p:cNvPr>
          <p:cNvSpPr txBox="1"/>
          <p:nvPr/>
        </p:nvSpPr>
        <p:spPr>
          <a:xfrm>
            <a:off x="1052052" y="4243242"/>
            <a:ext cx="7482348" cy="1200329"/>
          </a:xfrm>
          <a:prstGeom prst="rect">
            <a:avLst/>
          </a:prstGeom>
          <a:noFill/>
        </p:spPr>
        <p:txBody>
          <a:bodyPr wrap="square" rtlCol="0">
            <a:spAutoFit/>
          </a:bodyPr>
          <a:lstStyle/>
          <a:p>
            <a:r>
              <a:rPr lang="tr-TR" sz="2400" dirty="0"/>
              <a:t>Godot Engine özellikle basit bir arayüzü ve kullanım kolaylığına sahip olduğundan dolayı yeni geliştiriciler için en iyi seçenektir.</a:t>
            </a:r>
          </a:p>
        </p:txBody>
      </p:sp>
    </p:spTree>
    <p:extLst>
      <p:ext uri="{BB962C8B-B14F-4D97-AF65-F5344CB8AC3E}">
        <p14:creationId xmlns:p14="http://schemas.microsoft.com/office/powerpoint/2010/main" val="21729621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dirty="0"/>
          </a:p>
        </p:txBody>
      </p:sp>
      <p:sp>
        <p:nvSpPr>
          <p:cNvPr id="14" name="Rectangle 2">
            <a:extLst>
              <a:ext uri="{FF2B5EF4-FFF2-40B4-BE49-F238E27FC236}">
                <a16:creationId xmlns:a16="http://schemas.microsoft.com/office/drawing/2014/main" id="{BAF090FC-08BE-1C9D-31B6-42646B3F327A}"/>
              </a:ext>
            </a:extLst>
          </p:cNvPr>
          <p:cNvSpPr>
            <a:spLocks noChangeArrowheads="1"/>
          </p:cNvSpPr>
          <p:nvPr/>
        </p:nvSpPr>
        <p:spPr bwMode="auto">
          <a:xfrm>
            <a:off x="650240" y="1006668"/>
            <a:ext cx="10241280" cy="51398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tr-TR" altLang="tr-TR" sz="2400" b="1" i="1" dirty="0">
                <a:solidFill>
                  <a:srgbClr val="FF0000"/>
                </a:solidFill>
                <a:latin typeface="Abadi ExtraLight" panose="020F0502020204030204" pitchFamily="34" charset="-94"/>
                <a:cs typeface="Aldhabi" panose="020F0502020204030204" pitchFamily="2" charset="-78"/>
              </a:rPr>
              <a:t>Oyunun Türü:</a:t>
            </a:r>
          </a:p>
          <a:p>
            <a:pPr marL="0" marR="0" lvl="0" indent="0" algn="l" defTabSz="914400" rtl="0" eaLnBrk="0" fontAlgn="base" latinLnBrk="0" hangingPunct="0">
              <a:lnSpc>
                <a:spcPct val="100000"/>
              </a:lnSpc>
              <a:spcBef>
                <a:spcPct val="0"/>
              </a:spcBef>
              <a:spcAft>
                <a:spcPct val="0"/>
              </a:spcAft>
              <a:buClrTx/>
              <a:buSzTx/>
              <a:tabLst/>
            </a:pPr>
            <a:r>
              <a:rPr lang="tr-TR" altLang="tr-TR" sz="2000" b="1" i="1" dirty="0">
                <a:latin typeface="Abadi ExtraLight" panose="020F0502020204030204" pitchFamily="34" charset="-94"/>
                <a:cs typeface="Aldhabi" panose="020F0502020204030204" pitchFamily="2" charset="-78"/>
              </a:rPr>
              <a:t>2D Sonsuz Koşu (Endless Runner / Platformer).</a:t>
            </a:r>
          </a:p>
          <a:p>
            <a:pPr marL="0" marR="0" lvl="0" indent="0" algn="l" defTabSz="914400" rtl="0" eaLnBrk="0" fontAlgn="base" latinLnBrk="0" hangingPunct="0">
              <a:lnSpc>
                <a:spcPct val="100000"/>
              </a:lnSpc>
              <a:spcBef>
                <a:spcPct val="0"/>
              </a:spcBef>
              <a:spcAft>
                <a:spcPct val="0"/>
              </a:spcAft>
              <a:buClrTx/>
              <a:buSzTx/>
              <a:tabLst/>
            </a:pPr>
            <a:r>
              <a:rPr kumimoji="0" lang="tr-TR" altLang="tr-TR" sz="2000" b="1" u="none" strike="noStrike" cap="none" normalizeH="0" baseline="0" dirty="0">
                <a:ln>
                  <a:noFill/>
                </a:ln>
                <a:solidFill>
                  <a:schemeClr val="tx1"/>
                </a:solidFill>
                <a:effectLst/>
                <a:latin typeface="Abadi ExtraLight" panose="020F0502020204030204" pitchFamily="34" charset="-94"/>
                <a:cs typeface="Aldhabi" panose="020F0502020204030204" pitchFamily="2" charset="-78"/>
              </a:rPr>
              <a:t>Google Dinozor oyunu benzeri mekanikler.</a:t>
            </a:r>
          </a:p>
          <a:p>
            <a:pPr marL="0" marR="0" lvl="0" indent="0" algn="l" defTabSz="914400" rtl="0" eaLnBrk="0" fontAlgn="base" latinLnBrk="0" hangingPunct="0">
              <a:lnSpc>
                <a:spcPct val="100000"/>
              </a:lnSpc>
              <a:spcBef>
                <a:spcPct val="0"/>
              </a:spcBef>
              <a:spcAft>
                <a:spcPct val="0"/>
              </a:spcAft>
              <a:buClrTx/>
              <a:buSzTx/>
              <a:tabLst/>
            </a:pPr>
            <a:endParaRPr kumimoji="0" lang="tr-TR" altLang="tr-TR" sz="2000" b="1" u="none" strike="noStrike" cap="none" normalizeH="0" baseline="0" dirty="0">
              <a:ln>
                <a:noFill/>
              </a:ln>
              <a:solidFill>
                <a:schemeClr val="tx1"/>
              </a:solidFill>
              <a:effectLst/>
              <a:latin typeface="Abadi ExtraLight" panose="020F0502020204030204" pitchFamily="34" charset="-94"/>
              <a:cs typeface="Aldhabi" panose="020F0502020204030204" pitchFamily="2" charset="-78"/>
            </a:endParaRPr>
          </a:p>
          <a:p>
            <a:pPr defTabSz="914400" eaLnBrk="0" fontAlgn="base" hangingPunct="0">
              <a:spcBef>
                <a:spcPct val="0"/>
              </a:spcBef>
              <a:spcAft>
                <a:spcPct val="0"/>
              </a:spcAft>
            </a:pPr>
            <a:r>
              <a:rPr lang="tr-TR" altLang="tr-TR" sz="2400" b="1" i="1" dirty="0">
                <a:solidFill>
                  <a:srgbClr val="FF0000"/>
                </a:solidFill>
                <a:latin typeface="Abadi ExtraLight" panose="020F0502020204030204" pitchFamily="34" charset="-94"/>
                <a:cs typeface="Aldhabi" panose="020F0502020204030204" pitchFamily="2" charset="-78"/>
              </a:rPr>
              <a:t>Temel Oynanış (Gameplay):</a:t>
            </a:r>
          </a:p>
          <a:p>
            <a:pPr marL="0" marR="0" lvl="0" indent="0" algn="l" defTabSz="914400" rtl="0" eaLnBrk="0" fontAlgn="base" latinLnBrk="0" hangingPunct="0">
              <a:lnSpc>
                <a:spcPct val="100000"/>
              </a:lnSpc>
              <a:spcBef>
                <a:spcPct val="0"/>
              </a:spcBef>
              <a:spcAft>
                <a:spcPct val="0"/>
              </a:spcAft>
              <a:buClrTx/>
              <a:buSzTx/>
              <a:tabLst/>
            </a:pPr>
            <a:r>
              <a:rPr kumimoji="0" lang="tr-TR" altLang="tr-TR" sz="2000" b="1" u="none" strike="noStrike" cap="none" normalizeH="0" baseline="0" dirty="0">
                <a:ln>
                  <a:noFill/>
                </a:ln>
                <a:solidFill>
                  <a:schemeClr val="tx1"/>
                </a:solidFill>
                <a:effectLst/>
                <a:latin typeface="Abadi ExtraLight" panose="020F0502020204030204" pitchFamily="34" charset="-94"/>
                <a:cs typeface="Aldhabi" panose="020F0502020204030204" pitchFamily="2" charset="-78"/>
              </a:rPr>
              <a:t>Oyuncu (Ayı) sürekli akan bir zemin üzerinde ilerler.</a:t>
            </a:r>
          </a:p>
          <a:p>
            <a:pPr marL="0" marR="0" lvl="0" indent="0" algn="l" defTabSz="914400" rtl="0" eaLnBrk="0" fontAlgn="base" latinLnBrk="0" hangingPunct="0">
              <a:lnSpc>
                <a:spcPct val="100000"/>
              </a:lnSpc>
              <a:spcBef>
                <a:spcPct val="0"/>
              </a:spcBef>
              <a:spcAft>
                <a:spcPct val="0"/>
              </a:spcAft>
              <a:buClrTx/>
              <a:buSzTx/>
              <a:tabLst/>
            </a:pPr>
            <a:r>
              <a:rPr kumimoji="0" lang="tr-TR" altLang="tr-TR" sz="2000" b="1" u="none" strike="noStrike" cap="none" normalizeH="0" baseline="0" dirty="0">
                <a:ln>
                  <a:noFill/>
                </a:ln>
                <a:solidFill>
                  <a:schemeClr val="tx1"/>
                </a:solidFill>
                <a:effectLst/>
                <a:latin typeface="Abadi ExtraLight" panose="020F0502020204030204" pitchFamily="34" charset="-94"/>
                <a:cs typeface="Aldhabi" panose="020F0502020204030204" pitchFamily="2" charset="-78"/>
              </a:rPr>
              <a:t>Karşısına rastgele </a:t>
            </a:r>
            <a:r>
              <a:rPr lang="tr-TR" altLang="tr-TR" sz="2000" b="1" dirty="0">
                <a:latin typeface="Abadi ExtraLight" panose="020F0502020204030204" pitchFamily="34" charset="-94"/>
                <a:cs typeface="Aldhabi" panose="020F0502020204030204" pitchFamily="2" charset="-78"/>
              </a:rPr>
              <a:t>aralıklarla</a:t>
            </a:r>
            <a:r>
              <a:rPr kumimoji="0" lang="tr-TR" altLang="tr-TR" sz="2000" b="1" u="none" strike="noStrike" cap="none" normalizeH="0" baseline="0" dirty="0">
                <a:ln>
                  <a:noFill/>
                </a:ln>
                <a:solidFill>
                  <a:schemeClr val="tx1"/>
                </a:solidFill>
                <a:effectLst/>
                <a:latin typeface="Abadi ExtraLight" panose="020F0502020204030204" pitchFamily="34" charset="-94"/>
                <a:cs typeface="Aldhabi" panose="020F0502020204030204" pitchFamily="2" charset="-78"/>
              </a:rPr>
              <a:t> çıkan "Ayı Kapanı" engellerinden zıplayarak kurtulmaya çalışır.</a:t>
            </a:r>
          </a:p>
          <a:p>
            <a:pPr marL="0" marR="0" lvl="0" indent="0" algn="l" defTabSz="914400" rtl="0" eaLnBrk="0" fontAlgn="base" latinLnBrk="0" hangingPunct="0">
              <a:lnSpc>
                <a:spcPct val="100000"/>
              </a:lnSpc>
              <a:spcBef>
                <a:spcPct val="0"/>
              </a:spcBef>
              <a:spcAft>
                <a:spcPct val="0"/>
              </a:spcAft>
              <a:buClrTx/>
              <a:buSzTx/>
              <a:tabLst/>
            </a:pPr>
            <a:r>
              <a:rPr kumimoji="0" lang="tr-TR" altLang="tr-TR" sz="2000" b="1" u="none" strike="noStrike" cap="none" normalizeH="0" baseline="0" dirty="0">
                <a:ln>
                  <a:noFill/>
                </a:ln>
                <a:solidFill>
                  <a:schemeClr val="tx1"/>
                </a:solidFill>
                <a:effectLst/>
                <a:latin typeface="Abadi ExtraLight" panose="020F0502020204030204" pitchFamily="34" charset="-94"/>
                <a:cs typeface="Aldhabi" panose="020F0502020204030204" pitchFamily="2" charset="-78"/>
              </a:rPr>
              <a:t>Oyun süresi ilerledikçe hız ve zorluk seviyesi dinamik olarak artar.</a:t>
            </a:r>
          </a:p>
          <a:p>
            <a:pPr marL="0" marR="0" lvl="0" indent="0" algn="l" defTabSz="914400" rtl="0" eaLnBrk="0" fontAlgn="base" latinLnBrk="0" hangingPunct="0">
              <a:lnSpc>
                <a:spcPct val="100000"/>
              </a:lnSpc>
              <a:spcBef>
                <a:spcPct val="0"/>
              </a:spcBef>
              <a:spcAft>
                <a:spcPct val="0"/>
              </a:spcAft>
              <a:buClrTx/>
              <a:buSzTx/>
              <a:tabLst/>
            </a:pPr>
            <a:endParaRPr kumimoji="0" lang="tr-TR" altLang="tr-TR" sz="2000" b="1" u="none" strike="noStrike" cap="none" normalizeH="0" baseline="0" dirty="0">
              <a:ln>
                <a:noFill/>
              </a:ln>
              <a:solidFill>
                <a:schemeClr val="tx1"/>
              </a:solidFill>
              <a:effectLst/>
              <a:latin typeface="Abadi ExtraLight" panose="020F0502020204030204" pitchFamily="34" charset="-94"/>
              <a:cs typeface="Aldhabi" panose="020F0502020204030204" pitchFamily="2" charset="-78"/>
            </a:endParaRPr>
          </a:p>
          <a:p>
            <a:pPr defTabSz="914400" eaLnBrk="0" fontAlgn="base" hangingPunct="0">
              <a:spcBef>
                <a:spcPct val="0"/>
              </a:spcBef>
              <a:spcAft>
                <a:spcPct val="0"/>
              </a:spcAft>
            </a:pPr>
            <a:r>
              <a:rPr lang="tr-TR" altLang="tr-TR" sz="2400" b="1" i="1" dirty="0">
                <a:solidFill>
                  <a:srgbClr val="FF0000"/>
                </a:solidFill>
                <a:latin typeface="Abadi ExtraLight" panose="020F0502020204030204" pitchFamily="34" charset="-94"/>
                <a:cs typeface="Aldhabi" panose="020F0502020204030204" pitchFamily="2" charset="-78"/>
              </a:rPr>
              <a:t>Kullanılan Teknolojiler:</a:t>
            </a:r>
          </a:p>
          <a:p>
            <a:pPr defTabSz="914400" eaLnBrk="0" fontAlgn="base" hangingPunct="0">
              <a:spcBef>
                <a:spcPct val="0"/>
              </a:spcBef>
              <a:spcAft>
                <a:spcPct val="0"/>
              </a:spcAft>
            </a:pPr>
            <a:endParaRPr lang="tr-TR" altLang="tr-TR" sz="2400" b="1" i="1" dirty="0">
              <a:solidFill>
                <a:srgbClr val="FF0000"/>
              </a:solidFill>
              <a:latin typeface="Abadi ExtraLight" panose="020F0502020204030204" pitchFamily="34" charset="-94"/>
              <a:cs typeface="Aldhabi" panose="020F0502020204030204" pitchFamily="2" charset="-78"/>
            </a:endParaRPr>
          </a:p>
          <a:p>
            <a:pPr marL="0" marR="0" lvl="0" indent="0" algn="l" defTabSz="914400" rtl="0" eaLnBrk="0" fontAlgn="base" latinLnBrk="0" hangingPunct="0">
              <a:lnSpc>
                <a:spcPct val="100000"/>
              </a:lnSpc>
              <a:spcBef>
                <a:spcPct val="0"/>
              </a:spcBef>
              <a:spcAft>
                <a:spcPct val="0"/>
              </a:spcAft>
              <a:buClrTx/>
              <a:buSzTx/>
              <a:tabLst/>
            </a:pPr>
            <a:r>
              <a:rPr lang="tr-TR" altLang="tr-TR" sz="2000" b="1" i="1" dirty="0">
                <a:latin typeface="Abadi ExtraLight" panose="020F0502020204030204" pitchFamily="34" charset="-94"/>
                <a:cs typeface="Aldhabi" panose="020F0502020204030204" pitchFamily="2" charset="-78"/>
              </a:rPr>
              <a:t>Motor: </a:t>
            </a:r>
            <a:r>
              <a:rPr kumimoji="0" lang="tr-TR" altLang="tr-TR" sz="2000" b="1" u="none" strike="noStrike" cap="none" normalizeH="0" baseline="0" dirty="0">
                <a:ln>
                  <a:noFill/>
                </a:ln>
                <a:solidFill>
                  <a:schemeClr val="tx1">
                    <a:lumMod val="95000"/>
                    <a:lumOff val="5000"/>
                  </a:schemeClr>
                </a:solidFill>
                <a:effectLst/>
                <a:latin typeface="Abadi ExtraLight" panose="020F0502020204030204" pitchFamily="34" charset="-94"/>
                <a:cs typeface="Aldhabi" panose="020F0502020204030204" pitchFamily="2" charset="-78"/>
              </a:rPr>
              <a:t>Godot</a:t>
            </a:r>
            <a:r>
              <a:rPr kumimoji="0" lang="tr-TR" altLang="tr-TR" sz="2000" b="1" u="none" strike="noStrike" cap="none" normalizeH="0" baseline="0" dirty="0">
                <a:ln>
                  <a:noFill/>
                </a:ln>
                <a:solidFill>
                  <a:schemeClr val="tx1"/>
                </a:solidFill>
                <a:effectLst/>
                <a:latin typeface="Abadi ExtraLight" panose="020F0502020204030204" pitchFamily="34" charset="-94"/>
                <a:cs typeface="Aldhabi" panose="020F0502020204030204" pitchFamily="2" charset="-78"/>
              </a:rPr>
              <a:t> Engine 4.5.1</a:t>
            </a:r>
          </a:p>
          <a:p>
            <a:pPr marL="0" marR="0" lvl="0" indent="0" algn="l" defTabSz="914400" rtl="0" eaLnBrk="0" fontAlgn="base" latinLnBrk="0" hangingPunct="0">
              <a:lnSpc>
                <a:spcPct val="100000"/>
              </a:lnSpc>
              <a:spcBef>
                <a:spcPct val="0"/>
              </a:spcBef>
              <a:spcAft>
                <a:spcPct val="0"/>
              </a:spcAft>
              <a:buClrTx/>
              <a:buSzTx/>
              <a:tabLst/>
            </a:pPr>
            <a:r>
              <a:rPr lang="tr-TR" altLang="tr-TR" sz="2000" b="1" i="1" dirty="0">
                <a:latin typeface="Abadi ExtraLight" panose="020F0502020204030204" pitchFamily="34" charset="-94"/>
                <a:cs typeface="Aldhabi" panose="020F0502020204030204" pitchFamily="2" charset="-78"/>
              </a:rPr>
              <a:t>Dil: </a:t>
            </a:r>
            <a:r>
              <a:rPr kumimoji="0" lang="tr-TR" altLang="tr-TR" sz="2000" b="1" u="none" strike="noStrike" cap="none" normalizeH="0" baseline="0" dirty="0">
                <a:ln>
                  <a:noFill/>
                </a:ln>
                <a:solidFill>
                  <a:schemeClr val="tx1"/>
                </a:solidFill>
                <a:effectLst/>
                <a:latin typeface="Abadi ExtraLight" panose="020F0502020204030204" pitchFamily="34" charset="-94"/>
                <a:cs typeface="Aldhabi" panose="020F0502020204030204" pitchFamily="2" charset="-78"/>
              </a:rPr>
              <a:t>GDScript</a:t>
            </a:r>
          </a:p>
          <a:p>
            <a:pPr marL="0" marR="0" lvl="0" indent="0" algn="l" defTabSz="914400" rtl="0" eaLnBrk="0" fontAlgn="base" latinLnBrk="0" hangingPunct="0">
              <a:lnSpc>
                <a:spcPct val="100000"/>
              </a:lnSpc>
              <a:spcBef>
                <a:spcPct val="0"/>
              </a:spcBef>
              <a:spcAft>
                <a:spcPct val="0"/>
              </a:spcAft>
              <a:buClrTx/>
              <a:buSzTx/>
              <a:tabLst/>
            </a:pPr>
            <a:r>
              <a:rPr lang="tr-TR" altLang="tr-TR" sz="2000" b="1" i="1" dirty="0">
                <a:latin typeface="Abadi ExtraLight" panose="020F0502020204030204" pitchFamily="34" charset="-94"/>
                <a:cs typeface="Aldhabi" panose="020F0502020204030204" pitchFamily="2" charset="-78"/>
              </a:rPr>
              <a:t>Özellikler </a:t>
            </a:r>
            <a:r>
              <a:rPr kumimoji="0" lang="tr-TR" altLang="tr-TR" sz="2000" b="1" u="none" strike="noStrike" cap="none" normalizeH="0" baseline="0" dirty="0">
                <a:ln>
                  <a:noFill/>
                </a:ln>
                <a:solidFill>
                  <a:schemeClr val="tx1"/>
                </a:solidFill>
                <a:effectLst/>
                <a:latin typeface="Abadi ExtraLight" panose="020F0502020204030204" pitchFamily="34" charset="-94"/>
                <a:cs typeface="Aldhabi" panose="020F0502020204030204" pitchFamily="2" charset="-78"/>
              </a:rPr>
              <a:t>2D Fizik Motoru, Sinyal Sistemi (Signals), Otonom Kontrol (RayCast).</a:t>
            </a:r>
          </a:p>
          <a:p>
            <a:pPr marL="0" marR="0" lvl="0" indent="0" algn="l" defTabSz="914400" rtl="0" eaLnBrk="0" fontAlgn="base" latinLnBrk="0" hangingPunct="0">
              <a:lnSpc>
                <a:spcPct val="100000"/>
              </a:lnSpc>
              <a:spcBef>
                <a:spcPct val="0"/>
              </a:spcBef>
              <a:spcAft>
                <a:spcPct val="0"/>
              </a:spcAft>
              <a:buClrTx/>
              <a:buSzTx/>
              <a:tabLst/>
            </a:pPr>
            <a:endParaRPr kumimoji="0" lang="tr-TR" altLang="tr-TR" sz="2000" b="1" u="none" strike="noStrike" cap="none" normalizeH="0" baseline="0" dirty="0">
              <a:ln>
                <a:noFill/>
              </a:ln>
              <a:solidFill>
                <a:schemeClr val="tx1"/>
              </a:solidFill>
              <a:effectLst/>
              <a:latin typeface="Abadi ExtraLight" panose="020F0502020204030204" pitchFamily="34" charset="-94"/>
              <a:cs typeface="Aldhabi" panose="020F0502020204030204" pitchFamily="2" charset="-78"/>
            </a:endParaRPr>
          </a:p>
        </p:txBody>
      </p:sp>
    </p:spTree>
    <p:extLst>
      <p:ext uri="{BB962C8B-B14F-4D97-AF65-F5344CB8AC3E}">
        <p14:creationId xmlns:p14="http://schemas.microsoft.com/office/powerpoint/2010/main" val="4048243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Resim 9" descr="ekran görüntüsü, yazılım, multimedya yazılımı, metin içeren bir resim&#10;&#10;Yapay zeka tarafından oluşturulmuş içerik yanlış olabilir.">
            <a:extLst>
              <a:ext uri="{FF2B5EF4-FFF2-40B4-BE49-F238E27FC236}">
                <a16:creationId xmlns:a16="http://schemas.microsoft.com/office/drawing/2014/main" id="{1965C32F-0626-0B18-4991-E33EE0373F67}"/>
              </a:ext>
            </a:extLst>
          </p:cNvPr>
          <p:cNvPicPr>
            <a:picLocks noChangeAspect="1"/>
          </p:cNvPicPr>
          <p:nvPr/>
        </p:nvPicPr>
        <p:blipFill>
          <a:blip r:embed="rId2"/>
          <a:stretch>
            <a:fillRect/>
          </a:stretch>
        </p:blipFill>
        <p:spPr>
          <a:xfrm>
            <a:off x="-24723" y="0"/>
            <a:ext cx="12241446" cy="6858000"/>
          </a:xfrm>
          <a:prstGeom prst="rect">
            <a:avLst/>
          </a:prstGeom>
        </p:spPr>
      </p:pic>
      <p:sp>
        <p:nvSpPr>
          <p:cNvPr id="4" name="Dikdörtgen 3">
            <a:extLst>
              <a:ext uri="{FF2B5EF4-FFF2-40B4-BE49-F238E27FC236}">
                <a16:creationId xmlns:a16="http://schemas.microsoft.com/office/drawing/2014/main" id="{09912536-2625-06A6-39E5-931DB356C96D}"/>
              </a:ext>
            </a:extLst>
          </p:cNvPr>
          <p:cNvSpPr/>
          <p:nvPr/>
        </p:nvSpPr>
        <p:spPr>
          <a:xfrm>
            <a:off x="6667509" y="4074160"/>
            <a:ext cx="1178560" cy="1381760"/>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5" name="Dikdörtgen 4">
            <a:extLst>
              <a:ext uri="{FF2B5EF4-FFF2-40B4-BE49-F238E27FC236}">
                <a16:creationId xmlns:a16="http://schemas.microsoft.com/office/drawing/2014/main" id="{97436BFE-0B18-2F86-AC53-3245BF62A571}"/>
              </a:ext>
            </a:extLst>
          </p:cNvPr>
          <p:cNvSpPr/>
          <p:nvPr/>
        </p:nvSpPr>
        <p:spPr>
          <a:xfrm>
            <a:off x="2976880" y="4084320"/>
            <a:ext cx="1046480" cy="1381760"/>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6" name="Dikdörtgen 5">
            <a:extLst>
              <a:ext uri="{FF2B5EF4-FFF2-40B4-BE49-F238E27FC236}">
                <a16:creationId xmlns:a16="http://schemas.microsoft.com/office/drawing/2014/main" id="{7F9ADC5C-2057-3CE6-E78A-31A71C2D4D69}"/>
              </a:ext>
            </a:extLst>
          </p:cNvPr>
          <p:cNvSpPr/>
          <p:nvPr/>
        </p:nvSpPr>
        <p:spPr>
          <a:xfrm>
            <a:off x="10524486" y="3012440"/>
            <a:ext cx="1320800" cy="833120"/>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cxnSp>
        <p:nvCxnSpPr>
          <p:cNvPr id="8" name="Düz Ok Bağlayıcısı 7">
            <a:extLst>
              <a:ext uri="{FF2B5EF4-FFF2-40B4-BE49-F238E27FC236}">
                <a16:creationId xmlns:a16="http://schemas.microsoft.com/office/drawing/2014/main" id="{6EA6C599-2CE9-54EE-A0FF-BAB755FEE84D}"/>
              </a:ext>
            </a:extLst>
          </p:cNvPr>
          <p:cNvCxnSpPr>
            <a:cxnSpLocks/>
          </p:cNvCxnSpPr>
          <p:nvPr/>
        </p:nvCxnSpPr>
        <p:spPr>
          <a:xfrm flipH="1" flipV="1">
            <a:off x="10251440" y="2740660"/>
            <a:ext cx="273046" cy="27178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Düz Ok Bağlayıcısı 8">
            <a:extLst>
              <a:ext uri="{FF2B5EF4-FFF2-40B4-BE49-F238E27FC236}">
                <a16:creationId xmlns:a16="http://schemas.microsoft.com/office/drawing/2014/main" id="{D5F8772F-9A51-3E39-5741-088617F08B36}"/>
              </a:ext>
            </a:extLst>
          </p:cNvPr>
          <p:cNvCxnSpPr>
            <a:cxnSpLocks/>
          </p:cNvCxnSpPr>
          <p:nvPr/>
        </p:nvCxnSpPr>
        <p:spPr>
          <a:xfrm flipH="1" flipV="1">
            <a:off x="2603509" y="3429000"/>
            <a:ext cx="515611" cy="64516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Düz Ok Bağlayıcısı 10">
            <a:extLst>
              <a:ext uri="{FF2B5EF4-FFF2-40B4-BE49-F238E27FC236}">
                <a16:creationId xmlns:a16="http://schemas.microsoft.com/office/drawing/2014/main" id="{B2FCB799-5D0B-77F3-A5B5-E5A14FA38FFA}"/>
              </a:ext>
            </a:extLst>
          </p:cNvPr>
          <p:cNvCxnSpPr>
            <a:cxnSpLocks/>
          </p:cNvCxnSpPr>
          <p:nvPr/>
        </p:nvCxnSpPr>
        <p:spPr>
          <a:xfrm flipH="1" flipV="1">
            <a:off x="6047651" y="3312160"/>
            <a:ext cx="619858" cy="76200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Dikdörtgen 15">
            <a:extLst>
              <a:ext uri="{FF2B5EF4-FFF2-40B4-BE49-F238E27FC236}">
                <a16:creationId xmlns:a16="http://schemas.microsoft.com/office/drawing/2014/main" id="{C9834132-ABA8-DB81-F354-A5F6700CC28A}"/>
              </a:ext>
            </a:extLst>
          </p:cNvPr>
          <p:cNvSpPr/>
          <p:nvPr/>
        </p:nvSpPr>
        <p:spPr>
          <a:xfrm>
            <a:off x="934720" y="2286000"/>
            <a:ext cx="2854960" cy="1143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7" name="Dikdörtgen 16">
            <a:extLst>
              <a:ext uri="{FF2B5EF4-FFF2-40B4-BE49-F238E27FC236}">
                <a16:creationId xmlns:a16="http://schemas.microsoft.com/office/drawing/2014/main" id="{44C1C179-0970-BACA-46A7-4AD9B119382C}"/>
              </a:ext>
            </a:extLst>
          </p:cNvPr>
          <p:cNvSpPr/>
          <p:nvPr/>
        </p:nvSpPr>
        <p:spPr>
          <a:xfrm>
            <a:off x="7396480" y="1584960"/>
            <a:ext cx="2854960" cy="1143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8" name="Dikdörtgen 17">
            <a:extLst>
              <a:ext uri="{FF2B5EF4-FFF2-40B4-BE49-F238E27FC236}">
                <a16:creationId xmlns:a16="http://schemas.microsoft.com/office/drawing/2014/main" id="{E507B3A9-2F6B-0B35-7AF8-C19D73E4DD03}"/>
              </a:ext>
            </a:extLst>
          </p:cNvPr>
          <p:cNvSpPr/>
          <p:nvPr/>
        </p:nvSpPr>
        <p:spPr>
          <a:xfrm>
            <a:off x="4390474" y="2169160"/>
            <a:ext cx="2854960" cy="11430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4" name="Metin kutusu 23">
            <a:extLst>
              <a:ext uri="{FF2B5EF4-FFF2-40B4-BE49-F238E27FC236}">
                <a16:creationId xmlns:a16="http://schemas.microsoft.com/office/drawing/2014/main" id="{7D18692A-F067-E2BB-30BC-3027D9DCAE9A}"/>
              </a:ext>
            </a:extLst>
          </p:cNvPr>
          <p:cNvSpPr txBox="1"/>
          <p:nvPr/>
        </p:nvSpPr>
        <p:spPr>
          <a:xfrm>
            <a:off x="934720" y="2286000"/>
            <a:ext cx="2877829" cy="954107"/>
          </a:xfrm>
          <a:prstGeom prst="rect">
            <a:avLst/>
          </a:prstGeom>
          <a:noFill/>
        </p:spPr>
        <p:txBody>
          <a:bodyPr wrap="square" rtlCol="0">
            <a:spAutoFit/>
          </a:bodyPr>
          <a:lstStyle/>
          <a:p>
            <a:r>
              <a:rPr lang="tr-TR" sz="1400" dirty="0"/>
              <a:t>Bu karakterin tasarımı Sprite2D ile yapıldı. </a:t>
            </a:r>
            <a:r>
              <a:rPr lang="tr-TR" sz="1400" dirty="0" err="1"/>
              <a:t>Hitbox</a:t>
            </a:r>
            <a:r>
              <a:rPr lang="tr-TR" sz="1400" dirty="0"/>
              <a:t> tasarımı için de CollisionPolygon2D kullanıldı</a:t>
            </a:r>
          </a:p>
        </p:txBody>
      </p:sp>
      <p:sp>
        <p:nvSpPr>
          <p:cNvPr id="25" name="Metin kutusu 24">
            <a:extLst>
              <a:ext uri="{FF2B5EF4-FFF2-40B4-BE49-F238E27FC236}">
                <a16:creationId xmlns:a16="http://schemas.microsoft.com/office/drawing/2014/main" id="{8D7689F0-2F3F-6E2C-877C-C3C20D937A7D}"/>
              </a:ext>
            </a:extLst>
          </p:cNvPr>
          <p:cNvSpPr txBox="1"/>
          <p:nvPr/>
        </p:nvSpPr>
        <p:spPr>
          <a:xfrm>
            <a:off x="4358680" y="2250906"/>
            <a:ext cx="2877829" cy="954107"/>
          </a:xfrm>
          <a:prstGeom prst="rect">
            <a:avLst/>
          </a:prstGeom>
          <a:noFill/>
        </p:spPr>
        <p:txBody>
          <a:bodyPr wrap="square" rtlCol="0">
            <a:spAutoFit/>
          </a:bodyPr>
          <a:lstStyle/>
          <a:p>
            <a:r>
              <a:rPr lang="tr-TR" sz="1400" dirty="0"/>
              <a:t>Bu karakterin tasarımı Sprite2D ile yapıldı. </a:t>
            </a:r>
            <a:r>
              <a:rPr lang="tr-TR" sz="1400" dirty="0" err="1"/>
              <a:t>Hitbox</a:t>
            </a:r>
            <a:r>
              <a:rPr lang="tr-TR" sz="1400" dirty="0"/>
              <a:t> tasarımı için de CollisionPolygon2D kullanıldı</a:t>
            </a:r>
          </a:p>
        </p:txBody>
      </p:sp>
      <p:sp>
        <p:nvSpPr>
          <p:cNvPr id="27" name="Metin kutusu 26">
            <a:extLst>
              <a:ext uri="{FF2B5EF4-FFF2-40B4-BE49-F238E27FC236}">
                <a16:creationId xmlns:a16="http://schemas.microsoft.com/office/drawing/2014/main" id="{349163A1-EBEA-B25E-7ECC-1F3F3D7E7F72}"/>
              </a:ext>
            </a:extLst>
          </p:cNvPr>
          <p:cNvSpPr txBox="1"/>
          <p:nvPr/>
        </p:nvSpPr>
        <p:spPr>
          <a:xfrm>
            <a:off x="7405365" y="1678939"/>
            <a:ext cx="2877829" cy="954107"/>
          </a:xfrm>
          <a:prstGeom prst="rect">
            <a:avLst/>
          </a:prstGeom>
          <a:noFill/>
        </p:spPr>
        <p:txBody>
          <a:bodyPr wrap="square" rtlCol="0">
            <a:spAutoFit/>
          </a:bodyPr>
          <a:lstStyle/>
          <a:p>
            <a:r>
              <a:rPr lang="tr-TR" sz="1400" dirty="0"/>
              <a:t>Skor için bir </a:t>
            </a:r>
            <a:r>
              <a:rPr lang="tr-TR" sz="1400" dirty="0" err="1"/>
              <a:t>label</a:t>
            </a:r>
            <a:r>
              <a:rPr lang="tr-TR" sz="1400" dirty="0"/>
              <a:t> tanımlayıp içeriğini de ana_sahne.gd ‘</a:t>
            </a:r>
            <a:r>
              <a:rPr lang="tr-TR" sz="1400" dirty="0" err="1"/>
              <a:t>nin</a:t>
            </a:r>
            <a:r>
              <a:rPr lang="tr-TR" sz="1400" dirty="0"/>
              <a:t> kodlarında </a:t>
            </a:r>
            <a:r>
              <a:rPr lang="tr-TR" sz="1400" dirty="0" err="1"/>
              <a:t>pixel</a:t>
            </a:r>
            <a:r>
              <a:rPr lang="tr-TR" sz="1400" dirty="0"/>
              <a:t>/100 ile hesaplanıyor.</a:t>
            </a:r>
          </a:p>
        </p:txBody>
      </p:sp>
    </p:spTree>
    <p:extLst>
      <p:ext uri="{BB962C8B-B14F-4D97-AF65-F5344CB8AC3E}">
        <p14:creationId xmlns:p14="http://schemas.microsoft.com/office/powerpoint/2010/main" val="11180553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çerik Yer Tutucusu 4">
            <a:extLst>
              <a:ext uri="{FF2B5EF4-FFF2-40B4-BE49-F238E27FC236}">
                <a16:creationId xmlns:a16="http://schemas.microsoft.com/office/drawing/2014/main" id="{95CDDB41-BA11-7D00-B1A8-FCCCFDE4AEE3}"/>
              </a:ext>
            </a:extLst>
          </p:cNvPr>
          <p:cNvSpPr>
            <a:spLocks noGrp="1"/>
          </p:cNvSpPr>
          <p:nvPr>
            <p:ph sz="half" idx="1"/>
          </p:nvPr>
        </p:nvSpPr>
        <p:spPr>
          <a:xfrm>
            <a:off x="0" y="0"/>
            <a:ext cx="5933440" cy="6858000"/>
          </a:xfrm>
        </p:spPr>
        <p:txBody>
          <a:bodyPr>
            <a:normAutofit/>
          </a:bodyPr>
          <a:lstStyle/>
          <a:p>
            <a:r>
              <a:rPr lang="tr-TR" sz="2400" dirty="0"/>
              <a:t>8-12 arası satırlar</a:t>
            </a:r>
          </a:p>
          <a:p>
            <a:pPr lvl="1"/>
            <a:r>
              <a:rPr lang="tr-TR" sz="2000" dirty="0"/>
              <a:t>Oyun çalıştığında ilk engelin karşımıza çıkacağı noktayı rastgele bir şekilde oluşturuyoruz</a:t>
            </a:r>
          </a:p>
          <a:p>
            <a:r>
              <a:rPr lang="tr-TR" sz="2400" dirty="0"/>
              <a:t>12-19 arası satırlar</a:t>
            </a:r>
          </a:p>
          <a:p>
            <a:pPr lvl="1"/>
            <a:r>
              <a:rPr lang="tr-TR" sz="2000" dirty="0"/>
              <a:t>İlk engelden sonraki engellerin zemin üzerinde 0.8 ile 1.6 saniye arası oluşup karşımıza gelmesini sağlıyoruz.</a:t>
            </a:r>
          </a:p>
          <a:p>
            <a:r>
              <a:rPr lang="tr-TR" sz="2400" dirty="0"/>
              <a:t>19-23 arası satırlar</a:t>
            </a:r>
          </a:p>
          <a:p>
            <a:pPr lvl="1"/>
            <a:r>
              <a:rPr lang="tr-TR" sz="2000" dirty="0"/>
              <a:t>Skoru ilerlediğimiz pikselin yüzde biri olarak tanımlayıp ekrana bastırıyoruz.</a:t>
            </a:r>
          </a:p>
          <a:p>
            <a:r>
              <a:rPr lang="tr-TR" sz="2400" dirty="0"/>
              <a:t>23-29 arası satırlar</a:t>
            </a:r>
          </a:p>
          <a:p>
            <a:pPr lvl="1"/>
            <a:r>
              <a:rPr lang="tr-TR" sz="2000"/>
              <a:t>Oyun formatındayken engele </a:t>
            </a:r>
            <a:r>
              <a:rPr lang="tr-TR" sz="2000" dirty="0"/>
              <a:t>temas edip oyunda yandığımız durumda oyun sonu ekranına anlık skorumuzu bastırıyoruz</a:t>
            </a:r>
          </a:p>
          <a:p>
            <a:r>
              <a:rPr lang="tr-TR" sz="2400" dirty="0"/>
              <a:t>29-32 arası satırlar</a:t>
            </a:r>
          </a:p>
          <a:p>
            <a:pPr lvl="1"/>
            <a:r>
              <a:rPr lang="tr-TR" sz="2000" dirty="0"/>
              <a:t>Oyun bitti ekranındaki tekrar oyna butonunu tanımlıyoruz</a:t>
            </a:r>
          </a:p>
        </p:txBody>
      </p:sp>
      <p:sp>
        <p:nvSpPr>
          <p:cNvPr id="10" name="İçerik Yer Tutucusu 9">
            <a:extLst>
              <a:ext uri="{FF2B5EF4-FFF2-40B4-BE49-F238E27FC236}">
                <a16:creationId xmlns:a16="http://schemas.microsoft.com/office/drawing/2014/main" id="{6D587D3F-EE47-92BB-060B-198057063FBA}"/>
              </a:ext>
            </a:extLst>
          </p:cNvPr>
          <p:cNvSpPr>
            <a:spLocks noGrp="1"/>
          </p:cNvSpPr>
          <p:nvPr>
            <p:ph sz="half" idx="2"/>
          </p:nvPr>
        </p:nvSpPr>
        <p:spPr/>
        <p:txBody>
          <a:bodyPr/>
          <a:lstStyle/>
          <a:p>
            <a:endParaRPr lang="tr-TR"/>
          </a:p>
        </p:txBody>
      </p:sp>
      <p:pic>
        <p:nvPicPr>
          <p:cNvPr id="12" name="Resim 11" descr="metin, ekran görüntüsü, yazılım içeren bir resim&#10;&#10;Yapay zeka tarafından oluşturulmuş içerik yanlış olabilir.">
            <a:extLst>
              <a:ext uri="{FF2B5EF4-FFF2-40B4-BE49-F238E27FC236}">
                <a16:creationId xmlns:a16="http://schemas.microsoft.com/office/drawing/2014/main" id="{CC57740A-AD3A-60E0-E8E6-B8DBBFA3F0D6}"/>
              </a:ext>
            </a:extLst>
          </p:cNvPr>
          <p:cNvPicPr>
            <a:picLocks noChangeAspect="1"/>
          </p:cNvPicPr>
          <p:nvPr/>
        </p:nvPicPr>
        <p:blipFill>
          <a:blip r:embed="rId2"/>
          <a:stretch>
            <a:fillRect/>
          </a:stretch>
        </p:blipFill>
        <p:spPr>
          <a:xfrm>
            <a:off x="5962642" y="1"/>
            <a:ext cx="5355597" cy="6857999"/>
          </a:xfrm>
          <a:prstGeom prst="rect">
            <a:avLst/>
          </a:prstGeom>
        </p:spPr>
      </p:pic>
    </p:spTree>
    <p:extLst>
      <p:ext uri="{BB962C8B-B14F-4D97-AF65-F5344CB8AC3E}">
        <p14:creationId xmlns:p14="http://schemas.microsoft.com/office/powerpoint/2010/main" val="8136708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92000">
              <a:srgbClr val="92D050"/>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C6E78C48-BD62-4D60-8A0A-D1697F410B04}"/>
              </a:ext>
            </a:extLst>
          </p:cNvPr>
          <p:cNvSpPr/>
          <p:nvPr/>
        </p:nvSpPr>
        <p:spPr>
          <a:xfrm>
            <a:off x="857500" y="193990"/>
            <a:ext cx="9884188" cy="3416320"/>
          </a:xfrm>
          <a:prstGeom prst="rect">
            <a:avLst/>
          </a:prstGeom>
          <a:noFill/>
        </p:spPr>
        <p:txBody>
          <a:bodyPr wrap="square" lIns="91440" tIns="45720" rIns="91440" bIns="45720">
            <a:spAutoFit/>
          </a:bodyPr>
          <a:lstStyle/>
          <a:p>
            <a:r>
              <a:rPr lang="tr-TR" sz="5400" cap="none" spc="0" dirty="0">
                <a:ln w="0"/>
                <a:solidFill>
                  <a:schemeClr val="tx1"/>
                </a:solidFill>
                <a:effectLst>
                  <a:outerShdw blurRad="38100" dist="38100" dir="2700000" algn="tl">
                    <a:srgbClr val="000000">
                      <a:alpha val="43137"/>
                    </a:srgbClr>
                  </a:outerShdw>
                </a:effectLst>
              </a:rPr>
              <a:t>Godot Engine kullanarak yapılabilecekleri ve arayüzü tanımladık bundan sonrası projemizi hayata geçirmekte</a:t>
            </a:r>
          </a:p>
        </p:txBody>
      </p:sp>
      <p:sp>
        <p:nvSpPr>
          <p:cNvPr id="5" name="Dikdörtgen 4">
            <a:extLst>
              <a:ext uri="{FF2B5EF4-FFF2-40B4-BE49-F238E27FC236}">
                <a16:creationId xmlns:a16="http://schemas.microsoft.com/office/drawing/2014/main" id="{FA29E956-3A5E-3F99-DECB-3EA8C67D51FA}"/>
              </a:ext>
            </a:extLst>
          </p:cNvPr>
          <p:cNvSpPr/>
          <p:nvPr/>
        </p:nvSpPr>
        <p:spPr>
          <a:xfrm>
            <a:off x="326558" y="4569994"/>
            <a:ext cx="10695403" cy="1569660"/>
          </a:xfrm>
          <a:prstGeom prst="rect">
            <a:avLst/>
          </a:prstGeom>
          <a:noFill/>
        </p:spPr>
        <p:txBody>
          <a:bodyPr wrap="square" lIns="91440" tIns="45720" rIns="91440" bIns="45720">
            <a:spAutoFit/>
          </a:bodyPr>
          <a:lstStyle/>
          <a:p>
            <a:r>
              <a:rPr lang="tr-TR" sz="4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Tuna Duman-90240000223</a:t>
            </a:r>
          </a:p>
          <a:p>
            <a:r>
              <a:rPr lang="tr-TR" sz="4800" b="1" dirty="0">
                <a:ln w="9525">
                  <a:solidFill>
                    <a:schemeClr val="bg1"/>
                  </a:solidFill>
                  <a:prstDash val="solid"/>
                </a:ln>
                <a:effectLst>
                  <a:outerShdw blurRad="12700" dist="38100" dir="2700000" algn="tl" rotWithShape="0">
                    <a:schemeClr val="bg1">
                      <a:lumMod val="50000"/>
                    </a:schemeClr>
                  </a:outerShdw>
                </a:effectLst>
              </a:rPr>
              <a:t>Fatih Recep Kıvrak-90240000208</a:t>
            </a:r>
            <a:endParaRPr lang="tr-TR" sz="4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3779588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Resim 4" descr="metin, grafik tasarım, grafik, Çizgi film içeren bir resim">
            <a:extLst>
              <a:ext uri="{FF2B5EF4-FFF2-40B4-BE49-F238E27FC236}">
                <a16:creationId xmlns:a16="http://schemas.microsoft.com/office/drawing/2014/main" id="{7E2A7181-E8A8-AC8B-B06D-D64B204E0CC9}"/>
              </a:ext>
            </a:extLst>
          </p:cNvPr>
          <p:cNvPicPr>
            <a:picLocks noChangeAspect="1"/>
          </p:cNvPicPr>
          <p:nvPr/>
        </p:nvPicPr>
        <p:blipFill>
          <a:blip r:embed="rId2">
            <a:extLst>
              <a:ext uri="{28A0092B-C50C-407E-A947-70E740481C1C}">
                <a14:useLocalDpi xmlns:a14="http://schemas.microsoft.com/office/drawing/2010/main" val="0"/>
              </a:ext>
            </a:extLst>
          </a:blip>
          <a:srcRect r="1" b="10766"/>
          <a:stretch>
            <a:fillRect/>
          </a:stretch>
        </p:blipFill>
        <p:spPr>
          <a:xfrm>
            <a:off x="6580477" y="1179869"/>
            <a:ext cx="4697123" cy="2399617"/>
          </a:xfrm>
          <a:prstGeom prst="rect">
            <a:avLst/>
          </a:prstGeom>
        </p:spPr>
      </p:pic>
      <p:sp>
        <p:nvSpPr>
          <p:cNvPr id="6" name="Metin kutusu 5">
            <a:extLst>
              <a:ext uri="{FF2B5EF4-FFF2-40B4-BE49-F238E27FC236}">
                <a16:creationId xmlns:a16="http://schemas.microsoft.com/office/drawing/2014/main" id="{C2765D9E-CCC5-F56D-C5CE-5A596747B4D8}"/>
              </a:ext>
            </a:extLst>
          </p:cNvPr>
          <p:cNvSpPr txBox="1"/>
          <p:nvPr/>
        </p:nvSpPr>
        <p:spPr>
          <a:xfrm>
            <a:off x="914400" y="1179869"/>
            <a:ext cx="5471504" cy="3046988"/>
          </a:xfrm>
          <a:prstGeom prst="rect">
            <a:avLst/>
          </a:prstGeom>
          <a:noFill/>
        </p:spPr>
        <p:txBody>
          <a:bodyPr wrap="square" rtlCol="0">
            <a:spAutoFit/>
          </a:bodyPr>
          <a:lstStyle/>
          <a:p>
            <a:r>
              <a:rPr lang="tr-TR" sz="2400" dirty="0"/>
              <a:t>Godot Engine’le yapılan en popüler oyunlar bir tanesi de </a:t>
            </a:r>
            <a:r>
              <a:rPr lang="tr-TR" sz="2400" b="1" u="sng" dirty="0"/>
              <a:t>BROTATO </a:t>
            </a:r>
            <a:r>
              <a:rPr lang="tr-TR" sz="2400" dirty="0"/>
              <a:t>oyunudur, oyunun basit mekanikleri ve arayüzü sayesinde birçok oyuncu bu oyunu kolaylıkla oynayabilmektedir ve bu durum oyunun popüleritesini yüksek olranda arttırmıştır.</a:t>
            </a:r>
          </a:p>
        </p:txBody>
      </p:sp>
      <p:pic>
        <p:nvPicPr>
          <p:cNvPr id="8" name="Resim 7" descr="ekran görüntüsü, dijital kompozit oluşturma, video oyunu yazılımı, 3B modelleme içeren bir resim&#10;&#10;Yapay zeka tarafından oluşturulmuş içerik yanlış olabilir.">
            <a:extLst>
              <a:ext uri="{FF2B5EF4-FFF2-40B4-BE49-F238E27FC236}">
                <a16:creationId xmlns:a16="http://schemas.microsoft.com/office/drawing/2014/main" id="{3844AA22-23E9-0793-A515-7EBCDA81746E}"/>
              </a:ext>
            </a:extLst>
          </p:cNvPr>
          <p:cNvPicPr>
            <a:picLocks noChangeAspect="1"/>
          </p:cNvPicPr>
          <p:nvPr/>
        </p:nvPicPr>
        <p:blipFill>
          <a:blip r:embed="rId3"/>
          <a:stretch>
            <a:fillRect/>
          </a:stretch>
        </p:blipFill>
        <p:spPr>
          <a:xfrm>
            <a:off x="6595716" y="3656423"/>
            <a:ext cx="4697123" cy="2611504"/>
          </a:xfrm>
          <a:prstGeom prst="rect">
            <a:avLst/>
          </a:prstGeom>
        </p:spPr>
      </p:pic>
    </p:spTree>
    <p:extLst>
      <p:ext uri="{BB962C8B-B14F-4D97-AF65-F5344CB8AC3E}">
        <p14:creationId xmlns:p14="http://schemas.microsoft.com/office/powerpoint/2010/main" val="1364272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descr="metin, ekran görüntüsü, yazılım, bilgisayar içeren bir resim&#10;&#10;Yapay zeka tarafından oluşturulmuş içerik yanlış olabilir.">
            <a:extLst>
              <a:ext uri="{FF2B5EF4-FFF2-40B4-BE49-F238E27FC236}">
                <a16:creationId xmlns:a16="http://schemas.microsoft.com/office/drawing/2014/main" id="{30B7EFFC-6DF2-9A8F-85A0-AC8D45A10B22}"/>
              </a:ext>
            </a:extLst>
          </p:cNvPr>
          <p:cNvPicPr>
            <a:picLocks noChangeAspect="1"/>
          </p:cNvPicPr>
          <p:nvPr/>
        </p:nvPicPr>
        <p:blipFill>
          <a:blip r:embed="rId2"/>
          <a:stretch>
            <a:fillRect/>
          </a:stretch>
        </p:blipFill>
        <p:spPr>
          <a:xfrm>
            <a:off x="0" y="1"/>
            <a:ext cx="12192000" cy="6858000"/>
          </a:xfrm>
          <a:prstGeom prst="rect">
            <a:avLst/>
          </a:prstGeom>
        </p:spPr>
      </p:pic>
      <p:sp>
        <p:nvSpPr>
          <p:cNvPr id="4" name="Metin kutusu 3">
            <a:extLst>
              <a:ext uri="{FF2B5EF4-FFF2-40B4-BE49-F238E27FC236}">
                <a16:creationId xmlns:a16="http://schemas.microsoft.com/office/drawing/2014/main" id="{BEB5F8B4-0F89-ADC6-8DA8-FBFBD91A0ABC}"/>
              </a:ext>
            </a:extLst>
          </p:cNvPr>
          <p:cNvSpPr txBox="1"/>
          <p:nvPr/>
        </p:nvSpPr>
        <p:spPr>
          <a:xfrm>
            <a:off x="49160" y="1278194"/>
            <a:ext cx="5034117" cy="1569660"/>
          </a:xfrm>
          <a:prstGeom prst="rect">
            <a:avLst/>
          </a:prstGeom>
          <a:noFill/>
        </p:spPr>
        <p:txBody>
          <a:bodyPr wrap="square" rtlCol="0">
            <a:spAutoFit/>
          </a:bodyPr>
          <a:lstStyle/>
          <a:p>
            <a:r>
              <a:rPr lang="tr-TR" sz="2400" dirty="0">
                <a:solidFill>
                  <a:schemeClr val="bg1"/>
                </a:solidFill>
                <a:highlight>
                  <a:srgbClr val="000000"/>
                </a:highlight>
              </a:rPr>
              <a:t>Motor içerisinde birçok dil desteği de bulunmakta bu sayede dil engeline takılmadan arayüzü kullanabilirsiniz.</a:t>
            </a:r>
          </a:p>
        </p:txBody>
      </p:sp>
      <p:sp>
        <p:nvSpPr>
          <p:cNvPr id="7" name="Metin kutusu 6">
            <a:extLst>
              <a:ext uri="{FF2B5EF4-FFF2-40B4-BE49-F238E27FC236}">
                <a16:creationId xmlns:a16="http://schemas.microsoft.com/office/drawing/2014/main" id="{80B87B5F-D06B-E4BE-B3BC-F9BCE1045093}"/>
              </a:ext>
            </a:extLst>
          </p:cNvPr>
          <p:cNvSpPr txBox="1"/>
          <p:nvPr/>
        </p:nvSpPr>
        <p:spPr>
          <a:xfrm>
            <a:off x="285134" y="4610310"/>
            <a:ext cx="4562168" cy="1938992"/>
          </a:xfrm>
          <a:prstGeom prst="rect">
            <a:avLst/>
          </a:prstGeom>
          <a:noFill/>
        </p:spPr>
        <p:txBody>
          <a:bodyPr wrap="square" rtlCol="0">
            <a:spAutoFit/>
          </a:bodyPr>
          <a:lstStyle/>
          <a:p>
            <a:r>
              <a:rPr lang="tr-TR" sz="2400" dirty="0">
                <a:solidFill>
                  <a:schemeClr val="bg1"/>
                </a:solidFill>
                <a:highlight>
                  <a:srgbClr val="000000"/>
                </a:highlight>
              </a:rPr>
              <a:t>Arayüzündeki açıklık sayesinde proje oluşturmakta ve ya var olan projeyi import etmekte bir problem yaşamayacaksınız.</a:t>
            </a:r>
          </a:p>
        </p:txBody>
      </p:sp>
    </p:spTree>
    <p:extLst>
      <p:ext uri="{BB962C8B-B14F-4D97-AF65-F5344CB8AC3E}">
        <p14:creationId xmlns:p14="http://schemas.microsoft.com/office/powerpoint/2010/main" val="38911614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descr="ekran görüntüsü, metin, yazılım, multimedya yazılımı içeren bir resim&#10;&#10;Yapay zeka tarafından oluşturulmuş içerik yanlış olabilir.">
            <a:extLst>
              <a:ext uri="{FF2B5EF4-FFF2-40B4-BE49-F238E27FC236}">
                <a16:creationId xmlns:a16="http://schemas.microsoft.com/office/drawing/2014/main" id="{FB54987D-5E0D-EFD7-E2A4-0A9F3F43D2BD}"/>
              </a:ext>
            </a:extLst>
          </p:cNvPr>
          <p:cNvPicPr>
            <a:picLocks noChangeAspect="1"/>
          </p:cNvPicPr>
          <p:nvPr/>
        </p:nvPicPr>
        <p:blipFill>
          <a:blip r:embed="rId2"/>
          <a:stretch>
            <a:fillRect/>
          </a:stretch>
        </p:blipFill>
        <p:spPr>
          <a:xfrm>
            <a:off x="0" y="1390"/>
            <a:ext cx="12192000" cy="6855220"/>
          </a:xfrm>
          <a:prstGeom prst="rect">
            <a:avLst/>
          </a:prstGeom>
        </p:spPr>
      </p:pic>
      <p:sp>
        <p:nvSpPr>
          <p:cNvPr id="8" name="Metin kutusu 7">
            <a:extLst>
              <a:ext uri="{FF2B5EF4-FFF2-40B4-BE49-F238E27FC236}">
                <a16:creationId xmlns:a16="http://schemas.microsoft.com/office/drawing/2014/main" id="{DBE23C4A-94F9-F355-8D29-6E1034FB6FFB}"/>
              </a:ext>
            </a:extLst>
          </p:cNvPr>
          <p:cNvSpPr txBox="1"/>
          <p:nvPr/>
        </p:nvSpPr>
        <p:spPr>
          <a:xfrm>
            <a:off x="5744105" y="1558800"/>
            <a:ext cx="4719484" cy="646331"/>
          </a:xfrm>
          <a:prstGeom prst="rect">
            <a:avLst/>
          </a:prstGeom>
          <a:noFill/>
        </p:spPr>
        <p:txBody>
          <a:bodyPr wrap="square" rtlCol="0">
            <a:spAutoFit/>
          </a:bodyPr>
          <a:lstStyle/>
          <a:p>
            <a:r>
              <a:rPr lang="tr-TR" b="1" dirty="0">
                <a:solidFill>
                  <a:srgbClr val="FF0000"/>
                </a:solidFill>
                <a:highlight>
                  <a:srgbClr val="000000"/>
                </a:highlight>
              </a:rPr>
              <a:t>Tablamız üzerinde nesneler koyarak oyunumuzun ana hattını atabiliriz.</a:t>
            </a:r>
          </a:p>
        </p:txBody>
      </p:sp>
      <p:sp>
        <p:nvSpPr>
          <p:cNvPr id="21" name="Metin kutusu 20">
            <a:extLst>
              <a:ext uri="{FF2B5EF4-FFF2-40B4-BE49-F238E27FC236}">
                <a16:creationId xmlns:a16="http://schemas.microsoft.com/office/drawing/2014/main" id="{A191ADC9-6214-FD30-4A6B-50D6B9036690}"/>
              </a:ext>
            </a:extLst>
          </p:cNvPr>
          <p:cNvSpPr txBox="1"/>
          <p:nvPr/>
        </p:nvSpPr>
        <p:spPr>
          <a:xfrm>
            <a:off x="13466" y="2828835"/>
            <a:ext cx="1948320" cy="3416320"/>
          </a:xfrm>
          <a:prstGeom prst="rect">
            <a:avLst/>
          </a:prstGeom>
          <a:noFill/>
        </p:spPr>
        <p:txBody>
          <a:bodyPr wrap="square" rtlCol="0">
            <a:spAutoFit/>
          </a:bodyPr>
          <a:lstStyle/>
          <a:p>
            <a:r>
              <a:rPr lang="tr-TR" b="1" dirty="0">
                <a:solidFill>
                  <a:srgbClr val="92D050"/>
                </a:solidFill>
                <a:highlight>
                  <a:srgbClr val="000000"/>
                </a:highlight>
              </a:rPr>
              <a:t>2D ya da 3D oyun yapmak için bir seçenek bulunmakta ayrıca kullanıcı arayüzü oluşturmak için de bir seçenek bulunuyor</a:t>
            </a:r>
          </a:p>
        </p:txBody>
      </p:sp>
      <p:sp>
        <p:nvSpPr>
          <p:cNvPr id="22" name="Metin kutusu 21">
            <a:extLst>
              <a:ext uri="{FF2B5EF4-FFF2-40B4-BE49-F238E27FC236}">
                <a16:creationId xmlns:a16="http://schemas.microsoft.com/office/drawing/2014/main" id="{D5E1763E-3EE7-FAA8-2114-E4AFA6FB0D45}"/>
              </a:ext>
            </a:extLst>
          </p:cNvPr>
          <p:cNvSpPr txBox="1"/>
          <p:nvPr/>
        </p:nvSpPr>
        <p:spPr>
          <a:xfrm>
            <a:off x="1859330" y="2855476"/>
            <a:ext cx="3923071" cy="923330"/>
          </a:xfrm>
          <a:prstGeom prst="rect">
            <a:avLst/>
          </a:prstGeom>
          <a:noFill/>
        </p:spPr>
        <p:txBody>
          <a:bodyPr wrap="square" rtlCol="0">
            <a:spAutoFit/>
          </a:bodyPr>
          <a:lstStyle/>
          <a:p>
            <a:r>
              <a:rPr lang="tr-TR" b="1" dirty="0">
                <a:solidFill>
                  <a:srgbClr val="FFFF00"/>
                </a:solidFill>
                <a:highlight>
                  <a:srgbClr val="000000"/>
                </a:highlight>
              </a:rPr>
              <a:t>Kolay sürükle bırak metodu ile karmaşık dosya işlemleriyle uğraştırmıyor.</a:t>
            </a:r>
          </a:p>
        </p:txBody>
      </p:sp>
      <p:sp>
        <p:nvSpPr>
          <p:cNvPr id="2" name="Oval 1">
            <a:extLst>
              <a:ext uri="{FF2B5EF4-FFF2-40B4-BE49-F238E27FC236}">
                <a16:creationId xmlns:a16="http://schemas.microsoft.com/office/drawing/2014/main" id="{3EF006AD-FE54-C076-EE5B-A1949ACAE32B}"/>
              </a:ext>
            </a:extLst>
          </p:cNvPr>
          <p:cNvSpPr/>
          <p:nvPr/>
        </p:nvSpPr>
        <p:spPr>
          <a:xfrm>
            <a:off x="-152400" y="873760"/>
            <a:ext cx="2114186" cy="1331371"/>
          </a:xfrm>
          <a:prstGeom prst="ellipse">
            <a:avLst/>
          </a:prstGeom>
          <a:noFill/>
          <a:ln w="38100">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solidFill>
                <a:srgbClr val="00B050"/>
              </a:solidFill>
            </a:endParaRPr>
          </a:p>
        </p:txBody>
      </p:sp>
    </p:spTree>
    <p:extLst>
      <p:ext uri="{BB962C8B-B14F-4D97-AF65-F5344CB8AC3E}">
        <p14:creationId xmlns:p14="http://schemas.microsoft.com/office/powerpoint/2010/main" val="470393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descr="metin, multimedya yazılımı, ekran görüntüsü, grafik yazılımı içeren bir resim">
            <a:extLst>
              <a:ext uri="{FF2B5EF4-FFF2-40B4-BE49-F238E27FC236}">
                <a16:creationId xmlns:a16="http://schemas.microsoft.com/office/drawing/2014/main" id="{7D7CFCBB-7C3B-193E-11E2-828CFE6A222F}"/>
              </a:ext>
            </a:extLst>
          </p:cNvPr>
          <p:cNvPicPr>
            <a:picLocks noChangeAspect="1"/>
          </p:cNvPicPr>
          <p:nvPr/>
        </p:nvPicPr>
        <p:blipFill>
          <a:blip r:embed="rId2"/>
          <a:stretch>
            <a:fillRect/>
          </a:stretch>
        </p:blipFill>
        <p:spPr>
          <a:xfrm>
            <a:off x="0" y="0"/>
            <a:ext cx="12192000" cy="6857999"/>
          </a:xfrm>
          <a:prstGeom prst="rect">
            <a:avLst/>
          </a:prstGeom>
        </p:spPr>
      </p:pic>
      <p:pic>
        <p:nvPicPr>
          <p:cNvPr id="11" name="Resim 10" descr="metin, ekran görüntüsü, yazılım, sayı, numara içeren bir resim&#10;&#10;Yapay zeka tarafından oluşturulmuş içerik yanlış olabilir.">
            <a:extLst>
              <a:ext uri="{FF2B5EF4-FFF2-40B4-BE49-F238E27FC236}">
                <a16:creationId xmlns:a16="http://schemas.microsoft.com/office/drawing/2014/main" id="{65517434-10D6-2829-F7D6-71CE7D70564D}"/>
              </a:ext>
            </a:extLst>
          </p:cNvPr>
          <p:cNvPicPr>
            <a:picLocks noChangeAspect="1"/>
          </p:cNvPicPr>
          <p:nvPr/>
        </p:nvPicPr>
        <p:blipFill>
          <a:blip r:embed="rId3"/>
          <a:stretch>
            <a:fillRect/>
          </a:stretch>
        </p:blipFill>
        <p:spPr>
          <a:xfrm>
            <a:off x="157250" y="2088641"/>
            <a:ext cx="2251587" cy="3443087"/>
          </a:xfrm>
          <a:prstGeom prst="rect">
            <a:avLst/>
          </a:prstGeom>
        </p:spPr>
      </p:pic>
      <p:sp>
        <p:nvSpPr>
          <p:cNvPr id="15" name="Metin kutusu 14">
            <a:extLst>
              <a:ext uri="{FF2B5EF4-FFF2-40B4-BE49-F238E27FC236}">
                <a16:creationId xmlns:a16="http://schemas.microsoft.com/office/drawing/2014/main" id="{EC95AFC5-445E-AE16-8331-FA94CF2464D4}"/>
              </a:ext>
            </a:extLst>
          </p:cNvPr>
          <p:cNvSpPr txBox="1"/>
          <p:nvPr/>
        </p:nvSpPr>
        <p:spPr>
          <a:xfrm>
            <a:off x="512767" y="4827048"/>
            <a:ext cx="6433975" cy="923330"/>
          </a:xfrm>
          <a:prstGeom prst="rect">
            <a:avLst/>
          </a:prstGeom>
          <a:noFill/>
        </p:spPr>
        <p:txBody>
          <a:bodyPr wrap="square" rtlCol="0">
            <a:spAutoFit/>
          </a:bodyPr>
          <a:lstStyle/>
          <a:p>
            <a:r>
              <a:rPr lang="tr-TR" dirty="0">
                <a:solidFill>
                  <a:srgbClr val="FF0000"/>
                </a:solidFill>
                <a:highlight>
                  <a:srgbClr val="000000"/>
                </a:highlight>
              </a:rPr>
              <a:t>Tasarımını yapıp tablaya uyguladığınız nesnelerden biri olan player yani oynattığımız karakterin özellikleri burada gözükür.  (ses dosyası hareket animasyonu vb.)</a:t>
            </a:r>
          </a:p>
        </p:txBody>
      </p:sp>
      <p:sp>
        <p:nvSpPr>
          <p:cNvPr id="20" name="Metin kutusu 19">
            <a:extLst>
              <a:ext uri="{FF2B5EF4-FFF2-40B4-BE49-F238E27FC236}">
                <a16:creationId xmlns:a16="http://schemas.microsoft.com/office/drawing/2014/main" id="{00AE9FAF-51A3-9F4E-7B51-B3A03226BCBC}"/>
              </a:ext>
            </a:extLst>
          </p:cNvPr>
          <p:cNvSpPr txBox="1"/>
          <p:nvPr/>
        </p:nvSpPr>
        <p:spPr>
          <a:xfrm>
            <a:off x="2713703" y="235974"/>
            <a:ext cx="4355691" cy="2031325"/>
          </a:xfrm>
          <a:prstGeom prst="rect">
            <a:avLst/>
          </a:prstGeom>
          <a:noFill/>
        </p:spPr>
        <p:txBody>
          <a:bodyPr wrap="square" rtlCol="0">
            <a:spAutoFit/>
          </a:bodyPr>
          <a:lstStyle/>
          <a:p>
            <a:r>
              <a:rPr lang="tr-TR" dirty="0">
                <a:solidFill>
                  <a:srgbClr val="00B0F0"/>
                </a:solidFill>
                <a:highlight>
                  <a:srgbClr val="000000"/>
                </a:highlight>
              </a:rPr>
              <a:t>İnterface layer denen kısım godot engine’in default arkaplanını değiştiren bir image dosyasıdır, hazırladığımız resmi arka plana sürüklersek arka planımızı bu image yapmış oluruz. Nesne tanımlarken bu olay bize kolaylık sağlayacaktır.</a:t>
            </a:r>
          </a:p>
        </p:txBody>
      </p:sp>
      <p:sp>
        <p:nvSpPr>
          <p:cNvPr id="25" name="Metin kutusu 24">
            <a:extLst>
              <a:ext uri="{FF2B5EF4-FFF2-40B4-BE49-F238E27FC236}">
                <a16:creationId xmlns:a16="http://schemas.microsoft.com/office/drawing/2014/main" id="{6A47266B-1A0A-6791-D8F5-5F6E6079DF0C}"/>
              </a:ext>
            </a:extLst>
          </p:cNvPr>
          <p:cNvSpPr txBox="1"/>
          <p:nvPr/>
        </p:nvSpPr>
        <p:spPr>
          <a:xfrm>
            <a:off x="3864077" y="3126658"/>
            <a:ext cx="3765755" cy="1477328"/>
          </a:xfrm>
          <a:prstGeom prst="rect">
            <a:avLst/>
          </a:prstGeom>
          <a:noFill/>
        </p:spPr>
        <p:txBody>
          <a:bodyPr wrap="square" rtlCol="0">
            <a:spAutoFit/>
          </a:bodyPr>
          <a:lstStyle/>
          <a:p>
            <a:r>
              <a:rPr lang="tr-TR" dirty="0">
                <a:solidFill>
                  <a:srgbClr val="00B050"/>
                </a:solidFill>
                <a:highlight>
                  <a:srgbClr val="000000"/>
                </a:highlight>
              </a:rPr>
              <a:t>PauseMenu oyunun durduğunda ve ya karakteriniz öldüğünde gelecek menüdür bu menüyü tasarımınıza eklemezseniz oyun loop’a (döngü) girecektir.</a:t>
            </a:r>
          </a:p>
        </p:txBody>
      </p:sp>
      <p:sp>
        <p:nvSpPr>
          <p:cNvPr id="3" name="Oval 2">
            <a:extLst>
              <a:ext uri="{FF2B5EF4-FFF2-40B4-BE49-F238E27FC236}">
                <a16:creationId xmlns:a16="http://schemas.microsoft.com/office/drawing/2014/main" id="{DD5748E8-54AD-3D04-2364-E3E03EC14F1E}"/>
              </a:ext>
            </a:extLst>
          </p:cNvPr>
          <p:cNvSpPr/>
          <p:nvPr/>
        </p:nvSpPr>
        <p:spPr>
          <a:xfrm>
            <a:off x="235974" y="1101213"/>
            <a:ext cx="796413" cy="225059"/>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4" name="Oval 3">
            <a:extLst>
              <a:ext uri="{FF2B5EF4-FFF2-40B4-BE49-F238E27FC236}">
                <a16:creationId xmlns:a16="http://schemas.microsoft.com/office/drawing/2014/main" id="{E3492980-945D-68F3-5655-522271F6CB37}"/>
              </a:ext>
            </a:extLst>
          </p:cNvPr>
          <p:cNvSpPr/>
          <p:nvPr/>
        </p:nvSpPr>
        <p:spPr>
          <a:xfrm>
            <a:off x="235974" y="1326272"/>
            <a:ext cx="875071" cy="223062"/>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cxnSp>
        <p:nvCxnSpPr>
          <p:cNvPr id="10" name="Düz Ok Bağlayıcısı 9">
            <a:extLst>
              <a:ext uri="{FF2B5EF4-FFF2-40B4-BE49-F238E27FC236}">
                <a16:creationId xmlns:a16="http://schemas.microsoft.com/office/drawing/2014/main" id="{22EA3862-55F0-1D3F-0612-20FB7B7C8A0D}"/>
              </a:ext>
            </a:extLst>
          </p:cNvPr>
          <p:cNvCxnSpPr>
            <a:cxnSpLocks/>
            <a:stCxn id="3" idx="6"/>
          </p:cNvCxnSpPr>
          <p:nvPr/>
        </p:nvCxnSpPr>
        <p:spPr>
          <a:xfrm flipV="1">
            <a:off x="1032387" y="745606"/>
            <a:ext cx="1602658" cy="46813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Düz Ok Bağlayıcısı 17">
            <a:extLst>
              <a:ext uri="{FF2B5EF4-FFF2-40B4-BE49-F238E27FC236}">
                <a16:creationId xmlns:a16="http://schemas.microsoft.com/office/drawing/2014/main" id="{00DC62A0-FEBD-1208-E8F4-EDD89F49449E}"/>
              </a:ext>
            </a:extLst>
          </p:cNvPr>
          <p:cNvCxnSpPr>
            <a:cxnSpLocks/>
            <a:stCxn id="4" idx="6"/>
          </p:cNvCxnSpPr>
          <p:nvPr/>
        </p:nvCxnSpPr>
        <p:spPr>
          <a:xfrm>
            <a:off x="1111045" y="1437803"/>
            <a:ext cx="2831690" cy="186458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8C47EA52-8CE6-F95B-4D51-75C752E30955}"/>
              </a:ext>
            </a:extLst>
          </p:cNvPr>
          <p:cNvSpPr/>
          <p:nvPr/>
        </p:nvSpPr>
        <p:spPr>
          <a:xfrm>
            <a:off x="196644" y="889322"/>
            <a:ext cx="875071" cy="223062"/>
          </a:xfrm>
          <a:prstGeom prst="ellipse">
            <a:avLst/>
          </a:prstGeom>
          <a:noFill/>
          <a:ln w="38100">
            <a:solidFill>
              <a:schemeClr val="accent4">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cxnSp>
        <p:nvCxnSpPr>
          <p:cNvPr id="30" name="Düz Ok Bağlayıcısı 29">
            <a:extLst>
              <a:ext uri="{FF2B5EF4-FFF2-40B4-BE49-F238E27FC236}">
                <a16:creationId xmlns:a16="http://schemas.microsoft.com/office/drawing/2014/main" id="{48A6A643-5BEE-F6EE-8E1F-08E635211C07}"/>
              </a:ext>
            </a:extLst>
          </p:cNvPr>
          <p:cNvCxnSpPr>
            <a:cxnSpLocks/>
          </p:cNvCxnSpPr>
          <p:nvPr/>
        </p:nvCxnSpPr>
        <p:spPr>
          <a:xfrm>
            <a:off x="673509" y="1027058"/>
            <a:ext cx="2118852" cy="3900355"/>
          </a:xfrm>
          <a:prstGeom prst="straightConnector1">
            <a:avLst/>
          </a:prstGeom>
          <a:ln w="3810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7677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descr="metin, yazılım, multimedya yazılımı, ekran görüntüsü içeren bir resim&#10;&#10;Yapay zeka tarafından oluşturulmuş içerik yanlış olabilir.">
            <a:extLst>
              <a:ext uri="{FF2B5EF4-FFF2-40B4-BE49-F238E27FC236}">
                <a16:creationId xmlns:a16="http://schemas.microsoft.com/office/drawing/2014/main" id="{01442B6F-070D-0FA7-CC52-1DEBA0A9E2B9}"/>
              </a:ext>
            </a:extLst>
          </p:cNvPr>
          <p:cNvPicPr>
            <a:picLocks noChangeAspect="1"/>
          </p:cNvPicPr>
          <p:nvPr/>
        </p:nvPicPr>
        <p:blipFill>
          <a:blip r:embed="rId2"/>
          <a:stretch>
            <a:fillRect/>
          </a:stretch>
        </p:blipFill>
        <p:spPr>
          <a:xfrm>
            <a:off x="0" y="0"/>
            <a:ext cx="2022810" cy="6858000"/>
          </a:xfrm>
          <a:prstGeom prst="rect">
            <a:avLst/>
          </a:prstGeom>
        </p:spPr>
      </p:pic>
      <p:sp>
        <p:nvSpPr>
          <p:cNvPr id="10" name="Metin kutusu 9">
            <a:extLst>
              <a:ext uri="{FF2B5EF4-FFF2-40B4-BE49-F238E27FC236}">
                <a16:creationId xmlns:a16="http://schemas.microsoft.com/office/drawing/2014/main" id="{B1375492-A338-4C17-67D1-A8D1102B523E}"/>
              </a:ext>
            </a:extLst>
          </p:cNvPr>
          <p:cNvSpPr txBox="1"/>
          <p:nvPr/>
        </p:nvSpPr>
        <p:spPr>
          <a:xfrm>
            <a:off x="2920970" y="3429000"/>
            <a:ext cx="3923071" cy="286232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tr-TR" b="1" dirty="0">
                <a:highlight>
                  <a:srgbClr val="FF0000"/>
                </a:highlight>
              </a:rPr>
              <a:t>Burada görünen kısım kullandığımız dosyaları elimizin altında tutan bir sık kullanılanlar sütunudur. Bu sütün sayesinde birden fazla sahneye geçiş yapıp arka planda dosyaları aç kapa yapmak zorunda kalmadan dosyalar arasında geçiş yapılabilir.</a:t>
            </a:r>
          </a:p>
        </p:txBody>
      </p:sp>
      <p:pic>
        <p:nvPicPr>
          <p:cNvPr id="12" name="Resim 11" descr="metin, yazılım, ekran görüntüsü içeren bir resim&#10;&#10;Yapay zeka tarafından oluşturulmuş içerik yanlış olabilir.">
            <a:extLst>
              <a:ext uri="{FF2B5EF4-FFF2-40B4-BE49-F238E27FC236}">
                <a16:creationId xmlns:a16="http://schemas.microsoft.com/office/drawing/2014/main" id="{0B34033A-1EB5-05AA-33C7-58E8A96B16DA}"/>
              </a:ext>
            </a:extLst>
          </p:cNvPr>
          <p:cNvPicPr>
            <a:picLocks noChangeAspect="1"/>
          </p:cNvPicPr>
          <p:nvPr/>
        </p:nvPicPr>
        <p:blipFill>
          <a:blip r:embed="rId3"/>
          <a:stretch>
            <a:fillRect/>
          </a:stretch>
        </p:blipFill>
        <p:spPr>
          <a:xfrm>
            <a:off x="9296939" y="0"/>
            <a:ext cx="2073528" cy="6858000"/>
          </a:xfrm>
          <a:prstGeom prst="rect">
            <a:avLst/>
          </a:prstGeom>
        </p:spPr>
      </p:pic>
      <p:sp>
        <p:nvSpPr>
          <p:cNvPr id="16" name="Metin kutusu 15">
            <a:extLst>
              <a:ext uri="{FF2B5EF4-FFF2-40B4-BE49-F238E27FC236}">
                <a16:creationId xmlns:a16="http://schemas.microsoft.com/office/drawing/2014/main" id="{0B64BE6C-24E3-2FB3-512A-863E8836E408}"/>
              </a:ext>
            </a:extLst>
          </p:cNvPr>
          <p:cNvSpPr txBox="1"/>
          <p:nvPr/>
        </p:nvSpPr>
        <p:spPr>
          <a:xfrm>
            <a:off x="4056774" y="422788"/>
            <a:ext cx="4729316" cy="286232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tr-TR" b="1" dirty="0">
                <a:highlight>
                  <a:srgbClr val="00FF00"/>
                </a:highlight>
              </a:rPr>
              <a:t>Sağ taraftaki menüde «player» yani karakterimizin sahip olduğu özellikler görünmekte karakterimize bu özellikleri C# ve ya Python gibi dilleri kullanarak kodlanabilir ancak Godot Engin basit hareketleri karakterinize katabilmeniz adına hazır ayarlar bulundurur ve bu sayede oyunu sağa sola gitmek gibi temelden kodlamanıza gerek kalmaz.</a:t>
            </a:r>
          </a:p>
        </p:txBody>
      </p:sp>
      <p:sp>
        <p:nvSpPr>
          <p:cNvPr id="3" name="Oval 2">
            <a:extLst>
              <a:ext uri="{FF2B5EF4-FFF2-40B4-BE49-F238E27FC236}">
                <a16:creationId xmlns:a16="http://schemas.microsoft.com/office/drawing/2014/main" id="{457E4FF9-4B8E-0E71-0D82-811E0B96C601}"/>
              </a:ext>
            </a:extLst>
          </p:cNvPr>
          <p:cNvSpPr/>
          <p:nvPr/>
        </p:nvSpPr>
        <p:spPr>
          <a:xfrm>
            <a:off x="0" y="2890912"/>
            <a:ext cx="2103050" cy="4109328"/>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4" name="Oval 3">
            <a:extLst>
              <a:ext uri="{FF2B5EF4-FFF2-40B4-BE49-F238E27FC236}">
                <a16:creationId xmlns:a16="http://schemas.microsoft.com/office/drawing/2014/main" id="{3F395CC0-6266-F420-5B3D-A6DB02D8DBEA}"/>
              </a:ext>
            </a:extLst>
          </p:cNvPr>
          <p:cNvSpPr/>
          <p:nvPr/>
        </p:nvSpPr>
        <p:spPr>
          <a:xfrm>
            <a:off x="9296939" y="513472"/>
            <a:ext cx="2073528" cy="6486768"/>
          </a:xfrm>
          <a:prstGeom prst="ellipse">
            <a:avLst/>
          </a:prstGeom>
          <a:noFill/>
          <a:ln w="38100">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cxnSp>
        <p:nvCxnSpPr>
          <p:cNvPr id="7" name="Düz Ok Bağlayıcısı 6">
            <a:extLst>
              <a:ext uri="{FF2B5EF4-FFF2-40B4-BE49-F238E27FC236}">
                <a16:creationId xmlns:a16="http://schemas.microsoft.com/office/drawing/2014/main" id="{28C92748-053C-3EF8-1D65-412575661ABE}"/>
              </a:ext>
            </a:extLst>
          </p:cNvPr>
          <p:cNvCxnSpPr/>
          <p:nvPr/>
        </p:nvCxnSpPr>
        <p:spPr>
          <a:xfrm>
            <a:off x="2103050" y="4602480"/>
            <a:ext cx="817920"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Düz Ok Bağlayıcısı 7">
            <a:extLst>
              <a:ext uri="{FF2B5EF4-FFF2-40B4-BE49-F238E27FC236}">
                <a16:creationId xmlns:a16="http://schemas.microsoft.com/office/drawing/2014/main" id="{476C80D6-4FD5-0BCE-1887-2C98BBB26BEA}"/>
              </a:ext>
            </a:extLst>
          </p:cNvPr>
          <p:cNvCxnSpPr>
            <a:cxnSpLocks/>
          </p:cNvCxnSpPr>
          <p:nvPr/>
        </p:nvCxnSpPr>
        <p:spPr>
          <a:xfrm flipH="1">
            <a:off x="8786090" y="2570480"/>
            <a:ext cx="510849" cy="0"/>
          </a:xfrm>
          <a:prstGeom prst="straightConnector1">
            <a:avLst/>
          </a:prstGeom>
          <a:ln w="762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3677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descr="metin, ekran görüntüsü, yazılım, multimedya yazılımı içeren bir resim&#10;&#10;Yapay zeka tarafından oluşturulmuş içerik yanlış olabilir.">
            <a:extLst>
              <a:ext uri="{FF2B5EF4-FFF2-40B4-BE49-F238E27FC236}">
                <a16:creationId xmlns:a16="http://schemas.microsoft.com/office/drawing/2014/main" id="{4B95ECE8-BF85-3FD5-2D80-B095E0348904}"/>
              </a:ext>
            </a:extLst>
          </p:cNvPr>
          <p:cNvPicPr>
            <a:picLocks noChangeAspect="1"/>
          </p:cNvPicPr>
          <p:nvPr/>
        </p:nvPicPr>
        <p:blipFill>
          <a:blip r:embed="rId2"/>
          <a:stretch>
            <a:fillRect/>
          </a:stretch>
        </p:blipFill>
        <p:spPr>
          <a:xfrm>
            <a:off x="0" y="0"/>
            <a:ext cx="11972317" cy="6858000"/>
          </a:xfrm>
          <a:prstGeom prst="rect">
            <a:avLst/>
          </a:prstGeom>
        </p:spPr>
      </p:pic>
      <p:sp>
        <p:nvSpPr>
          <p:cNvPr id="6" name="Metin kutusu 5">
            <a:extLst>
              <a:ext uri="{FF2B5EF4-FFF2-40B4-BE49-F238E27FC236}">
                <a16:creationId xmlns:a16="http://schemas.microsoft.com/office/drawing/2014/main" id="{43FC0581-8CC9-E766-3756-C8870CF7BC9C}"/>
              </a:ext>
            </a:extLst>
          </p:cNvPr>
          <p:cNvSpPr txBox="1"/>
          <p:nvPr/>
        </p:nvSpPr>
        <p:spPr>
          <a:xfrm>
            <a:off x="1553498" y="412954"/>
            <a:ext cx="4660490" cy="1477328"/>
          </a:xfrm>
          <a:prstGeom prst="rect">
            <a:avLst/>
          </a:prstGeom>
          <a:noFill/>
        </p:spPr>
        <p:txBody>
          <a:bodyPr wrap="square" rtlCol="0">
            <a:spAutoFit/>
          </a:bodyPr>
          <a:lstStyle/>
          <a:p>
            <a:r>
              <a:rPr lang="tr-TR" dirty="0">
                <a:solidFill>
                  <a:srgbClr val="00B0F0"/>
                </a:solidFill>
                <a:highlight>
                  <a:srgbClr val="000000"/>
                </a:highlight>
              </a:rPr>
              <a:t>Kodların yazıldığı script kısmına geçildiğinde sol tarafta hangi script dosyalarının bulunduğunu görüyoruz bu da nesnelere atadığımız kodları görüntülememize yaramakta.</a:t>
            </a:r>
          </a:p>
        </p:txBody>
      </p:sp>
      <p:sp>
        <p:nvSpPr>
          <p:cNvPr id="11" name="Metin kutusu 10">
            <a:extLst>
              <a:ext uri="{FF2B5EF4-FFF2-40B4-BE49-F238E27FC236}">
                <a16:creationId xmlns:a16="http://schemas.microsoft.com/office/drawing/2014/main" id="{8E9880F0-AF9F-899F-3129-FB77E257375A}"/>
              </a:ext>
            </a:extLst>
          </p:cNvPr>
          <p:cNvSpPr txBox="1"/>
          <p:nvPr/>
        </p:nvSpPr>
        <p:spPr>
          <a:xfrm>
            <a:off x="1907930" y="3700269"/>
            <a:ext cx="5840362" cy="1477328"/>
          </a:xfrm>
          <a:prstGeom prst="rect">
            <a:avLst/>
          </a:prstGeom>
          <a:noFill/>
        </p:spPr>
        <p:txBody>
          <a:bodyPr wrap="square" rtlCol="0">
            <a:spAutoFit/>
          </a:bodyPr>
          <a:lstStyle/>
          <a:p>
            <a:r>
              <a:rPr lang="tr-TR" dirty="0">
                <a:solidFill>
                  <a:srgbClr val="F52BEB"/>
                </a:solidFill>
                <a:highlight>
                  <a:srgbClr val="000000"/>
                </a:highlight>
              </a:rPr>
              <a:t>Sol alt tarafta görünen kısım kodumuzun içerisinde yer alan fonksiyonları içeriyor bu sayede 300-400 satırlık kodlarımızın içerisinde hata veren ve ya değiştirmek istediğimiz fonksiyonları rahatlıkla bulabiliyoruz.</a:t>
            </a:r>
          </a:p>
        </p:txBody>
      </p:sp>
      <p:cxnSp>
        <p:nvCxnSpPr>
          <p:cNvPr id="2" name="Düz Ok Bağlayıcısı 1">
            <a:extLst>
              <a:ext uri="{FF2B5EF4-FFF2-40B4-BE49-F238E27FC236}">
                <a16:creationId xmlns:a16="http://schemas.microsoft.com/office/drawing/2014/main" id="{EB982D05-B054-C78A-3A26-29120F1CA59D}"/>
              </a:ext>
            </a:extLst>
          </p:cNvPr>
          <p:cNvCxnSpPr>
            <a:cxnSpLocks/>
          </p:cNvCxnSpPr>
          <p:nvPr/>
        </p:nvCxnSpPr>
        <p:spPr>
          <a:xfrm>
            <a:off x="1229290" y="4612640"/>
            <a:ext cx="678640" cy="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 name="Düz Ok Bağlayıcısı 3">
            <a:extLst>
              <a:ext uri="{FF2B5EF4-FFF2-40B4-BE49-F238E27FC236}">
                <a16:creationId xmlns:a16="http://schemas.microsoft.com/office/drawing/2014/main" id="{7FC276E7-8496-FC39-4E54-97A8752E99AB}"/>
              </a:ext>
            </a:extLst>
          </p:cNvPr>
          <p:cNvCxnSpPr>
            <a:cxnSpLocks/>
          </p:cNvCxnSpPr>
          <p:nvPr/>
        </p:nvCxnSpPr>
        <p:spPr>
          <a:xfrm>
            <a:off x="1056640" y="1778000"/>
            <a:ext cx="604420" cy="0"/>
          </a:xfrm>
          <a:prstGeom prst="straightConnector1">
            <a:avLst/>
          </a:prstGeom>
          <a:ln w="762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01A4BC85-AE75-08B9-B7FA-A20123E45F2F}"/>
              </a:ext>
            </a:extLst>
          </p:cNvPr>
          <p:cNvSpPr/>
          <p:nvPr/>
        </p:nvSpPr>
        <p:spPr>
          <a:xfrm>
            <a:off x="-21302" y="412954"/>
            <a:ext cx="1574800" cy="1331371"/>
          </a:xfrm>
          <a:prstGeom prst="ellipse">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solidFill>
                <a:srgbClr val="00B050"/>
              </a:solidFill>
            </a:endParaRPr>
          </a:p>
        </p:txBody>
      </p:sp>
      <p:sp>
        <p:nvSpPr>
          <p:cNvPr id="13" name="Oval 12">
            <a:extLst>
              <a:ext uri="{FF2B5EF4-FFF2-40B4-BE49-F238E27FC236}">
                <a16:creationId xmlns:a16="http://schemas.microsoft.com/office/drawing/2014/main" id="{6E0ECE58-0BB6-A2D7-7196-AFADF51DB694}"/>
              </a:ext>
            </a:extLst>
          </p:cNvPr>
          <p:cNvSpPr/>
          <p:nvPr/>
        </p:nvSpPr>
        <p:spPr>
          <a:xfrm>
            <a:off x="0" y="3700268"/>
            <a:ext cx="1229290" cy="1206057"/>
          </a:xfrm>
          <a:prstGeom prst="ellipse">
            <a:avLst/>
          </a:prstGeom>
          <a:noFill/>
          <a:ln w="3810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solidFill>
                <a:srgbClr val="00B050"/>
              </a:solidFill>
            </a:endParaRPr>
          </a:p>
        </p:txBody>
      </p:sp>
    </p:spTree>
    <p:extLst>
      <p:ext uri="{BB962C8B-B14F-4D97-AF65-F5344CB8AC3E}">
        <p14:creationId xmlns:p14="http://schemas.microsoft.com/office/powerpoint/2010/main" val="586812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Resim 7" descr="ekran görüntüsü, grafik, grafik tasarım, tasarım içeren bir resim&#10;&#10;Yapay zeka tarafından oluşturulmuş içerik yanlış olabilir.">
            <a:extLst>
              <a:ext uri="{FF2B5EF4-FFF2-40B4-BE49-F238E27FC236}">
                <a16:creationId xmlns:a16="http://schemas.microsoft.com/office/drawing/2014/main" id="{E6F591EA-FEA5-BFA9-FDB8-EB9B0B84D0D2}"/>
              </a:ext>
            </a:extLst>
          </p:cNvPr>
          <p:cNvPicPr>
            <a:picLocks noChangeAspect="1"/>
          </p:cNvPicPr>
          <p:nvPr/>
        </p:nvPicPr>
        <p:blipFill>
          <a:blip r:embed="rId2"/>
          <a:stretch>
            <a:fillRect/>
          </a:stretch>
        </p:blipFill>
        <p:spPr>
          <a:xfrm>
            <a:off x="4807974" y="186409"/>
            <a:ext cx="6026063" cy="3366483"/>
          </a:xfrm>
          <a:prstGeom prst="rect">
            <a:avLst/>
          </a:prstGeom>
        </p:spPr>
      </p:pic>
      <p:sp>
        <p:nvSpPr>
          <p:cNvPr id="9" name="Metin kutusu 8">
            <a:extLst>
              <a:ext uri="{FF2B5EF4-FFF2-40B4-BE49-F238E27FC236}">
                <a16:creationId xmlns:a16="http://schemas.microsoft.com/office/drawing/2014/main" id="{7749CFE5-8AD2-D44C-5BC3-A6E9CF7FB207}"/>
              </a:ext>
            </a:extLst>
          </p:cNvPr>
          <p:cNvSpPr txBox="1"/>
          <p:nvPr/>
        </p:nvSpPr>
        <p:spPr>
          <a:xfrm>
            <a:off x="132735" y="284600"/>
            <a:ext cx="3470787" cy="1200329"/>
          </a:xfrm>
          <a:prstGeom prst="rect">
            <a:avLst/>
          </a:prstGeom>
          <a:noFill/>
        </p:spPr>
        <p:txBody>
          <a:bodyPr wrap="square" rtlCol="0">
            <a:spAutoFit/>
          </a:bodyPr>
          <a:lstStyle/>
          <a:p>
            <a:r>
              <a:rPr lang="tr-TR" sz="2400" dirty="0"/>
              <a:t>Yapay zeka eğitmek için kullanılabileceği bir yönü de mevcut.</a:t>
            </a:r>
          </a:p>
        </p:txBody>
      </p:sp>
      <p:sp>
        <p:nvSpPr>
          <p:cNvPr id="10" name="Metin kutusu 9">
            <a:extLst>
              <a:ext uri="{FF2B5EF4-FFF2-40B4-BE49-F238E27FC236}">
                <a16:creationId xmlns:a16="http://schemas.microsoft.com/office/drawing/2014/main" id="{F3E9673D-6B7E-A275-A599-6F0C445695E7}"/>
              </a:ext>
            </a:extLst>
          </p:cNvPr>
          <p:cNvSpPr txBox="1"/>
          <p:nvPr/>
        </p:nvSpPr>
        <p:spPr>
          <a:xfrm>
            <a:off x="98324" y="3403301"/>
            <a:ext cx="4581831" cy="3170099"/>
          </a:xfrm>
          <a:prstGeom prst="rect">
            <a:avLst/>
          </a:prstGeom>
          <a:noFill/>
        </p:spPr>
        <p:txBody>
          <a:bodyPr wrap="square" rtlCol="0">
            <a:spAutoFit/>
          </a:bodyPr>
          <a:lstStyle/>
          <a:p>
            <a:r>
              <a:rPr lang="tr-TR" sz="2000" dirty="0"/>
              <a:t>Sağdaki görselde bulunan beyaz hayalet ve ya uçak bizim «player» yani karakterimiz ve yapay zeka pembe daireye yani hedefe ulaşmaya çalışıyor ancak arada engeller var bu engellere çarpma verisini alan yapay zeka yavaş yavaş engelleri atlatmaya başlayacak ve pembe daireye daha yüksek doğruluk oranıyla ulaşmayı başaracak.</a:t>
            </a:r>
          </a:p>
        </p:txBody>
      </p:sp>
      <p:pic>
        <p:nvPicPr>
          <p:cNvPr id="14" name="Resim 13" descr="ekran görüntüsü, bilgisayar oyunu, 3B modelleme, video oyunu yazılımı içeren bir resim&#10;&#10;Yapay zeka tarafından oluşturulmuş içerik yanlış olabilir.">
            <a:extLst>
              <a:ext uri="{FF2B5EF4-FFF2-40B4-BE49-F238E27FC236}">
                <a16:creationId xmlns:a16="http://schemas.microsoft.com/office/drawing/2014/main" id="{FBD600F0-E3F1-E6EB-87A1-043F2413C508}"/>
              </a:ext>
            </a:extLst>
          </p:cNvPr>
          <p:cNvPicPr>
            <a:picLocks noChangeAspect="1"/>
          </p:cNvPicPr>
          <p:nvPr/>
        </p:nvPicPr>
        <p:blipFill>
          <a:blip r:embed="rId3"/>
          <a:stretch>
            <a:fillRect/>
          </a:stretch>
        </p:blipFill>
        <p:spPr>
          <a:xfrm>
            <a:off x="4739148" y="3869550"/>
            <a:ext cx="6410632" cy="2516905"/>
          </a:xfrm>
          <a:prstGeom prst="rect">
            <a:avLst/>
          </a:prstGeom>
        </p:spPr>
      </p:pic>
      <p:sp>
        <p:nvSpPr>
          <p:cNvPr id="15" name="Metin kutusu 14">
            <a:extLst>
              <a:ext uri="{FF2B5EF4-FFF2-40B4-BE49-F238E27FC236}">
                <a16:creationId xmlns:a16="http://schemas.microsoft.com/office/drawing/2014/main" id="{BA95EBC7-06FF-2B32-05AE-F52320415868}"/>
              </a:ext>
            </a:extLst>
          </p:cNvPr>
          <p:cNvSpPr txBox="1"/>
          <p:nvPr/>
        </p:nvSpPr>
        <p:spPr>
          <a:xfrm>
            <a:off x="132735" y="1869650"/>
            <a:ext cx="4168878" cy="1200329"/>
          </a:xfrm>
          <a:prstGeom prst="rect">
            <a:avLst/>
          </a:prstGeom>
          <a:noFill/>
        </p:spPr>
        <p:txBody>
          <a:bodyPr wrap="square" rtlCol="0">
            <a:spAutoFit/>
          </a:bodyPr>
          <a:lstStyle/>
          <a:p>
            <a:r>
              <a:rPr lang="tr-TR" dirty="0"/>
              <a:t>Kullanılan Yöntem: </a:t>
            </a:r>
            <a:r>
              <a:rPr lang="tr-TR" b="1" dirty="0"/>
              <a:t>Pekiştirmeli Öğrenme (Reinforcement Learning).</a:t>
            </a:r>
            <a:r>
              <a:rPr lang="tr-TR" dirty="0"/>
              <a:t> Yani "Deneme-Yanılma" yöntemi.</a:t>
            </a:r>
          </a:p>
        </p:txBody>
      </p:sp>
    </p:spTree>
    <p:extLst>
      <p:ext uri="{BB962C8B-B14F-4D97-AF65-F5344CB8AC3E}">
        <p14:creationId xmlns:p14="http://schemas.microsoft.com/office/powerpoint/2010/main" val="1235030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Metin kutusu 3">
            <a:extLst>
              <a:ext uri="{FF2B5EF4-FFF2-40B4-BE49-F238E27FC236}">
                <a16:creationId xmlns:a16="http://schemas.microsoft.com/office/drawing/2014/main" id="{585EE849-F9F8-3BEA-28B3-7C1775AAB39A}"/>
              </a:ext>
            </a:extLst>
          </p:cNvPr>
          <p:cNvSpPr txBox="1"/>
          <p:nvPr/>
        </p:nvSpPr>
        <p:spPr>
          <a:xfrm>
            <a:off x="406158" y="233972"/>
            <a:ext cx="3075836" cy="574275"/>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3200" b="1" spc="-50" dirty="0">
                <a:latin typeface="+mj-lt"/>
                <a:ea typeface="+mj-ea"/>
                <a:cs typeface="+mj-cs"/>
              </a:rPr>
              <a:t>Nasıl çalışır?</a:t>
            </a:r>
          </a:p>
        </p:txBody>
      </p:sp>
      <p:pic>
        <p:nvPicPr>
          <p:cNvPr id="7" name="Resim 6" descr="ekran görüntüsü, kare, dikdörtgen, renklilik içeren bir resim&#10;&#10;Yapay zeka tarafından oluşturulmuş içerik yanlış olabilir.">
            <a:extLst>
              <a:ext uri="{FF2B5EF4-FFF2-40B4-BE49-F238E27FC236}">
                <a16:creationId xmlns:a16="http://schemas.microsoft.com/office/drawing/2014/main" id="{C6636BBF-E5B5-4425-D08E-7EB4AF0B44E8}"/>
              </a:ext>
            </a:extLst>
          </p:cNvPr>
          <p:cNvPicPr>
            <a:picLocks noChangeAspect="1"/>
          </p:cNvPicPr>
          <p:nvPr/>
        </p:nvPicPr>
        <p:blipFill>
          <a:blip r:embed="rId2"/>
          <a:stretch>
            <a:fillRect/>
          </a:stretch>
        </p:blipFill>
        <p:spPr>
          <a:xfrm>
            <a:off x="3773283" y="367236"/>
            <a:ext cx="7425658" cy="3174467"/>
          </a:xfrm>
          <a:prstGeom prst="rect">
            <a:avLst/>
          </a:prstGeom>
        </p:spPr>
      </p:pic>
      <p:sp>
        <p:nvSpPr>
          <p:cNvPr id="5" name="Metin kutusu 4">
            <a:extLst>
              <a:ext uri="{FF2B5EF4-FFF2-40B4-BE49-F238E27FC236}">
                <a16:creationId xmlns:a16="http://schemas.microsoft.com/office/drawing/2014/main" id="{B1C7F3F4-8A40-5D53-C6FF-E3F92A954373}"/>
              </a:ext>
            </a:extLst>
          </p:cNvPr>
          <p:cNvSpPr txBox="1"/>
          <p:nvPr/>
        </p:nvSpPr>
        <p:spPr>
          <a:xfrm>
            <a:off x="406158" y="938246"/>
            <a:ext cx="3075836" cy="5206915"/>
          </a:xfrm>
          <a:prstGeom prst="rect">
            <a:avLst/>
          </a:prstGeom>
        </p:spPr>
        <p:txBody>
          <a:bodyPr vert="horz" lIns="91440" tIns="45720" rIns="91440" bIns="45720" rtlCol="0">
            <a:normAutofit fontScale="92500"/>
          </a:bodyPr>
          <a:lstStyle/>
          <a:p>
            <a:pPr indent="-182880" defTabSz="914400">
              <a:lnSpc>
                <a:spcPct val="90000"/>
              </a:lnSpc>
              <a:spcAft>
                <a:spcPts val="600"/>
              </a:spcAft>
              <a:buClr>
                <a:schemeClr val="accent1"/>
              </a:buClr>
            </a:pPr>
            <a:r>
              <a:rPr lang="en-US" sz="1600" b="1" dirty="0"/>
              <a:t>Gözlem (Observation):</a:t>
            </a:r>
            <a:r>
              <a:rPr lang="en-US" sz="1600" dirty="0"/>
              <a:t> Yapay zeka, sensörler (RayCast) aracılığıyla çevresini, duvarları ve hedefleri algılar.</a:t>
            </a:r>
          </a:p>
          <a:p>
            <a:pPr indent="-182880" defTabSz="914400">
              <a:lnSpc>
                <a:spcPct val="90000"/>
              </a:lnSpc>
              <a:spcAft>
                <a:spcPts val="600"/>
              </a:spcAft>
              <a:buClr>
                <a:schemeClr val="accent1"/>
              </a:buClr>
            </a:pPr>
            <a:endParaRPr lang="en-US" sz="1600" b="1" dirty="0"/>
          </a:p>
          <a:p>
            <a:pPr indent="-182880" defTabSz="914400">
              <a:lnSpc>
                <a:spcPct val="90000"/>
              </a:lnSpc>
              <a:spcAft>
                <a:spcPts val="600"/>
              </a:spcAft>
              <a:buClr>
                <a:schemeClr val="accent1"/>
              </a:buClr>
            </a:pPr>
            <a:r>
              <a:rPr lang="en-US" sz="1600" b="1" dirty="0"/>
              <a:t>Eylem (Action):</a:t>
            </a:r>
            <a:r>
              <a:rPr lang="en-US" sz="1600" dirty="0"/>
              <a:t> Rastgele hareketler yaparak (zıpla, sağa dön, hızlan) dünyayı keşfeder.</a:t>
            </a:r>
          </a:p>
          <a:p>
            <a:pPr indent="-182880" defTabSz="914400">
              <a:lnSpc>
                <a:spcPct val="90000"/>
              </a:lnSpc>
              <a:spcAft>
                <a:spcPts val="600"/>
              </a:spcAft>
              <a:buClr>
                <a:schemeClr val="accent1"/>
              </a:buClr>
            </a:pPr>
            <a:endParaRPr lang="en-US" sz="1600" b="1" dirty="0"/>
          </a:p>
          <a:p>
            <a:pPr indent="-182880" defTabSz="914400">
              <a:lnSpc>
                <a:spcPct val="90000"/>
              </a:lnSpc>
              <a:spcAft>
                <a:spcPts val="600"/>
              </a:spcAft>
              <a:buClr>
                <a:schemeClr val="accent1"/>
              </a:buClr>
            </a:pPr>
            <a:r>
              <a:rPr lang="en-US" sz="1600" b="1" dirty="0"/>
              <a:t>Ödül ve Ceza (Reward System):</a:t>
            </a:r>
            <a:endParaRPr lang="en-US" sz="1600" dirty="0"/>
          </a:p>
          <a:p>
            <a:pPr lvl="1" indent="-182880" defTabSz="914400">
              <a:lnSpc>
                <a:spcPct val="90000"/>
              </a:lnSpc>
              <a:spcAft>
                <a:spcPts val="600"/>
              </a:spcAft>
              <a:buClr>
                <a:schemeClr val="accent1"/>
              </a:buClr>
            </a:pPr>
            <a:r>
              <a:rPr lang="en-US" sz="1600" dirty="0"/>
              <a:t>Hedefe yaklaşırsa veya hayatta kalırsa </a:t>
            </a:r>
            <a:r>
              <a:rPr lang="en-US" sz="1600" b="1" dirty="0"/>
              <a:t>(+) Puan</a:t>
            </a:r>
            <a:r>
              <a:rPr lang="en-US" sz="1600" dirty="0"/>
              <a:t> alır.</a:t>
            </a:r>
          </a:p>
          <a:p>
            <a:pPr lvl="1" indent="-182880" defTabSz="914400">
              <a:lnSpc>
                <a:spcPct val="90000"/>
              </a:lnSpc>
              <a:spcAft>
                <a:spcPts val="600"/>
              </a:spcAft>
              <a:buClr>
                <a:schemeClr val="accent1"/>
              </a:buClr>
            </a:pPr>
            <a:r>
              <a:rPr lang="en-US" sz="1600" dirty="0"/>
              <a:t>Duvara çarparsa veya düşerse </a:t>
            </a:r>
            <a:r>
              <a:rPr lang="en-US" sz="1600" b="1" dirty="0"/>
              <a:t>(-) Puan</a:t>
            </a:r>
            <a:r>
              <a:rPr lang="en-US" sz="1600" dirty="0"/>
              <a:t> alır.</a:t>
            </a:r>
          </a:p>
          <a:p>
            <a:pPr indent="-182880" defTabSz="914400">
              <a:lnSpc>
                <a:spcPct val="90000"/>
              </a:lnSpc>
              <a:spcAft>
                <a:spcPts val="600"/>
              </a:spcAft>
              <a:buClr>
                <a:schemeClr val="accent1"/>
              </a:buClr>
            </a:pPr>
            <a:endParaRPr lang="en-US" sz="1600" b="1" dirty="0"/>
          </a:p>
          <a:p>
            <a:pPr indent="-182880" defTabSz="914400">
              <a:lnSpc>
                <a:spcPct val="90000"/>
              </a:lnSpc>
              <a:spcAft>
                <a:spcPts val="600"/>
              </a:spcAft>
              <a:buClr>
                <a:schemeClr val="accent1"/>
              </a:buClr>
            </a:pPr>
            <a:r>
              <a:rPr lang="en-US" sz="1600" b="1" dirty="0"/>
              <a:t>Sonuç:</a:t>
            </a:r>
            <a:r>
              <a:rPr lang="en-US" sz="1600" dirty="0"/>
              <a:t> Milyonlarca denemeden sonra, yapay zeka puanını maksimize etmek için "kazanma yolunu" kendi kendine öğrenir.</a:t>
            </a:r>
          </a:p>
          <a:p>
            <a:pPr indent="-182880" defTabSz="914400">
              <a:lnSpc>
                <a:spcPct val="90000"/>
              </a:lnSpc>
              <a:spcAft>
                <a:spcPts val="600"/>
              </a:spcAft>
              <a:buClr>
                <a:schemeClr val="accent1"/>
              </a:buClr>
            </a:pPr>
            <a:endParaRPr lang="en-US" sz="1600" dirty="0"/>
          </a:p>
        </p:txBody>
      </p:sp>
      <p:sp>
        <p:nvSpPr>
          <p:cNvPr id="8" name="Metin kutusu 7">
            <a:extLst>
              <a:ext uri="{FF2B5EF4-FFF2-40B4-BE49-F238E27FC236}">
                <a16:creationId xmlns:a16="http://schemas.microsoft.com/office/drawing/2014/main" id="{829A3024-0BD0-217E-0E2B-92408C416D1F}"/>
              </a:ext>
            </a:extLst>
          </p:cNvPr>
          <p:cNvSpPr txBox="1"/>
          <p:nvPr/>
        </p:nvSpPr>
        <p:spPr>
          <a:xfrm>
            <a:off x="3773283" y="3678563"/>
            <a:ext cx="6754761" cy="1477328"/>
          </a:xfrm>
          <a:prstGeom prst="rect">
            <a:avLst/>
          </a:prstGeom>
          <a:noFill/>
        </p:spPr>
        <p:txBody>
          <a:bodyPr wrap="square" rtlCol="0">
            <a:spAutoFit/>
          </a:bodyPr>
          <a:lstStyle/>
          <a:p>
            <a:r>
              <a:rPr lang="tr-TR" b="1" dirty="0"/>
              <a:t>Birden fazla pencerede simüle edilerek öğrenme hızı arttırılabilir.</a:t>
            </a:r>
          </a:p>
          <a:p>
            <a:endParaRPr lang="tr-TR" b="1" dirty="0"/>
          </a:p>
          <a:p>
            <a:r>
              <a:rPr lang="tr-TR" b="1" dirty="0"/>
              <a:t>Bu duruma </a:t>
            </a:r>
            <a:r>
              <a:rPr lang="tr-TR" b="1" u="sng" dirty="0"/>
              <a:t>Multi-Procces Parallel trainig </a:t>
            </a:r>
            <a:r>
              <a:rPr lang="tr-TR" b="1" dirty="0"/>
              <a:t>denir.</a:t>
            </a:r>
          </a:p>
          <a:p>
            <a:r>
              <a:rPr lang="tr-TR" b="1" dirty="0"/>
              <a:t>(Çoklu İşlemle Paralel öğrenme)</a:t>
            </a:r>
          </a:p>
        </p:txBody>
      </p:sp>
      <p:sp>
        <p:nvSpPr>
          <p:cNvPr id="9" name="Metin kutusu 8">
            <a:extLst>
              <a:ext uri="{FF2B5EF4-FFF2-40B4-BE49-F238E27FC236}">
                <a16:creationId xmlns:a16="http://schemas.microsoft.com/office/drawing/2014/main" id="{4D2E5319-DB1D-8C1B-5F5C-2CB5E5DC73EC}"/>
              </a:ext>
            </a:extLst>
          </p:cNvPr>
          <p:cNvSpPr txBox="1"/>
          <p:nvPr/>
        </p:nvSpPr>
        <p:spPr>
          <a:xfrm>
            <a:off x="3773283" y="5292751"/>
            <a:ext cx="7022536" cy="646331"/>
          </a:xfrm>
          <a:prstGeom prst="rect">
            <a:avLst/>
          </a:prstGeom>
          <a:noFill/>
        </p:spPr>
        <p:txBody>
          <a:bodyPr wrap="square" rtlCol="0">
            <a:spAutoFit/>
          </a:bodyPr>
          <a:lstStyle/>
          <a:p>
            <a:r>
              <a:rPr lang="tr-TR" dirty="0"/>
              <a:t>İşlemler sonucu elimizde engelleri aşabilen belirli durumları öğrenmiş bir yapay zeka bulunur.</a:t>
            </a:r>
          </a:p>
        </p:txBody>
      </p:sp>
    </p:spTree>
    <p:extLst>
      <p:ext uri="{BB962C8B-B14F-4D97-AF65-F5344CB8AC3E}">
        <p14:creationId xmlns:p14="http://schemas.microsoft.com/office/powerpoint/2010/main" val="1966523173"/>
      </p:ext>
    </p:extLst>
  </p:cSld>
  <p:clrMapOvr>
    <a:masterClrMapping/>
  </p:clrMapOvr>
</p:sld>
</file>

<file path=ppt/theme/theme1.xml><?xml version="1.0" encoding="utf-8"?>
<a:theme xmlns:a="http://schemas.openxmlformats.org/drawingml/2006/main" name="Manzara">
  <a:themeElements>
    <a:clrScheme name="Manzara">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Manzara">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anzara">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TM03457515[[fn=Manzara]]</Template>
  <TotalTime>228</TotalTime>
  <Words>770</Words>
  <Application>Microsoft Office PowerPoint</Application>
  <PresentationFormat>Geniş ekran</PresentationFormat>
  <Paragraphs>65</Paragraphs>
  <Slides>13</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13</vt:i4>
      </vt:variant>
    </vt:vector>
  </HeadingPairs>
  <TitlesOfParts>
    <vt:vector size="18" baseType="lpstr">
      <vt:lpstr>Abadi ExtraLight</vt:lpstr>
      <vt:lpstr>Arial</vt:lpstr>
      <vt:lpstr>Century Schoolbook</vt:lpstr>
      <vt:lpstr>Wingdings 2</vt:lpstr>
      <vt:lpstr>Manzara</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Tuna Duman</dc:creator>
  <cp:lastModifiedBy>fatih kıvrak</cp:lastModifiedBy>
  <cp:revision>31</cp:revision>
  <dcterms:created xsi:type="dcterms:W3CDTF">2026-01-12T09:43:51Z</dcterms:created>
  <dcterms:modified xsi:type="dcterms:W3CDTF">2026-01-12T23:12:01Z</dcterms:modified>
</cp:coreProperties>
</file>

<file path=docProps/thumbnail.jpeg>
</file>